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5437" r:id="rId3"/>
    <p:sldId id="285" r:id="rId4"/>
    <p:sldId id="5440" r:id="rId5"/>
    <p:sldId id="5429" r:id="rId6"/>
    <p:sldId id="293" r:id="rId7"/>
    <p:sldId id="5435" r:id="rId8"/>
    <p:sldId id="544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20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ban Yuliia" initials="SY" lastIdx="1" clrIdx="0">
    <p:extLst>
      <p:ext uri="{19B8F6BF-5375-455C-9EA6-DF929625EA0E}">
        <p15:presenceInfo xmlns:p15="http://schemas.microsoft.com/office/powerpoint/2012/main" userId="S::y.soban@4service-group.com::c4c1a071-4a5d-46e3-bc65-e29abff87d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D"/>
    <a:srgbClr val="05CFC6"/>
    <a:srgbClr val="0099CC"/>
    <a:srgbClr val="095CAB"/>
    <a:srgbClr val="06AECF"/>
    <a:srgbClr val="EBEEF1"/>
    <a:srgbClr val="8FD8EC"/>
    <a:srgbClr val="BFBFBF"/>
    <a:srgbClr val="E0E4E9"/>
    <a:srgbClr val="4B6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32" autoAdjust="0"/>
  </p:normalViewPr>
  <p:slideViewPr>
    <p:cSldViewPr snapToGrid="0">
      <p:cViewPr varScale="1">
        <p:scale>
          <a:sx n="62" d="100"/>
          <a:sy n="62" d="100"/>
        </p:scale>
        <p:origin x="712" y="56"/>
      </p:cViewPr>
      <p:guideLst>
        <p:guide orient="horz" pos="459"/>
        <p:guide pos="438"/>
        <p:guide orient="horz" pos="3861"/>
        <p:guide pos="7242"/>
        <p:guide orient="horz" pos="20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4208530226364"/>
          <c:y val="0"/>
          <c:w val="0.61339526684702006"/>
          <c:h val="0.95545574435505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C9C1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B5D-4B0C-BC8D-14EE9706C31A}"/>
              </c:ext>
            </c:extLst>
          </c:dPt>
          <c:dPt>
            <c:idx val="1"/>
            <c:bubble3D val="0"/>
            <c:spPr>
              <a:solidFill>
                <a:srgbClr val="05CFC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B5D-4B0C-BC8D-14EE9706C31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B5D-4B0C-BC8D-14EE9706C31A}"/>
              </c:ext>
            </c:extLst>
          </c:dPt>
          <c:dLbls>
            <c:dLbl>
              <c:idx val="0"/>
              <c:layout>
                <c:manualLayout>
                  <c:x val="0.14952124115788584"/>
                  <c:y val="1.3610027696942192E-2"/>
                </c:manualLayout>
              </c:layout>
              <c:tx>
                <c:rich>
                  <a:bodyPr/>
                  <a:lstStyle/>
                  <a:p>
                    <a:fld id="{D22AD9C8-634F-48DD-B656-7E19501BAB34}" type="VALUE">
                      <a:rPr lang="en-US" sz="3200">
                        <a:solidFill>
                          <a:srgbClr val="0C4486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5D-4B0C-BC8D-14EE9706C31A}"/>
                </c:ext>
              </c:extLst>
            </c:dLbl>
            <c:dLbl>
              <c:idx val="1"/>
              <c:layout>
                <c:manualLayout>
                  <c:x val="-0.13852703224921778"/>
                  <c:y val="-4.1355194395669226E-3"/>
                </c:manualLayout>
              </c:layout>
              <c:tx>
                <c:rich>
                  <a:bodyPr/>
                  <a:lstStyle/>
                  <a:p>
                    <a:fld id="{87204919-0CE9-456A-BEE9-D45591E3C035}" type="VALUE">
                      <a:rPr lang="en-US" sz="3200">
                        <a:solidFill>
                          <a:srgbClr val="05CFC6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B5D-4B0C-BC8D-14EE9706C31A}"/>
                </c:ext>
              </c:extLst>
            </c:dLbl>
            <c:dLbl>
              <c:idx val="2"/>
              <c:layout>
                <c:manualLayout>
                  <c:x val="0.17810618432042286"/>
                  <c:y val="0"/>
                </c:manualLayout>
              </c:layout>
              <c:tx>
                <c:rich>
                  <a:bodyPr/>
                  <a:lstStyle/>
                  <a:p>
                    <a:fld id="{A8E101D0-A863-4E9F-914F-A405163ED4F7}" type="VALUE">
                      <a:rPr lang="en-US" sz="3200">
                        <a:solidFill>
                          <a:srgbClr val="BFBFB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B5D-4B0C-BC8D-14EE9706C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_-* #,##0\ _₽_-;\-* #,##0\ _₽_-;_-* "-"??\ _₽_-;_-@_-</c:formatCode>
                <c:ptCount val="3"/>
                <c:pt idx="0">
                  <c:v>87.666666666666671</c:v>
                </c:pt>
                <c:pt idx="1">
                  <c:v>8.3333333333333321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5D-4B0C-BC8D-14EE9706C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2447924229653679"/>
          <c:w val="0.31202776842837177"/>
          <c:h val="0.78168015256090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F1-4179-A614-4A0FBD76DA9C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F1-4179-A614-4A0FBD76DA9C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F1-4179-A614-4A0FBD76DA9C}"/>
              </c:ext>
            </c:extLst>
          </c:dPt>
          <c:dPt>
            <c:idx val="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F1-4179-A614-4A0FBD76DA9C}"/>
              </c:ext>
            </c:extLst>
          </c:dPt>
          <c:dPt>
            <c:idx val="4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F1-4179-A614-4A0FBD76DA9C}"/>
              </c:ext>
            </c:extLst>
          </c:dPt>
          <c:dPt>
            <c:idx val="5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F1-4179-A614-4A0FBD76DA9C}"/>
              </c:ext>
            </c:extLst>
          </c:dPt>
          <c:dPt>
            <c:idx val="6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F1-4179-A614-4A0FBD76DA9C}"/>
              </c:ext>
            </c:extLst>
          </c:dPt>
          <c:dPt>
            <c:idx val="1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F1-4179-A614-4A0FBD76DA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C448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Галлюцинации</c:v>
                </c:pt>
                <c:pt idx="1">
                  <c:v>Раздвоение личности</c:v>
                </c:pt>
                <c:pt idx="2">
                  <c:v>Навязчивые идеи</c:v>
                </c:pt>
                <c:pt idx="3">
                  <c:v>Агрессия</c:v>
                </c:pt>
                <c:pt idx="4">
                  <c:v>Перепады настроения</c:v>
                </c:pt>
                <c:pt idx="5">
                  <c:v>Эмоциональная отстраненность</c:v>
                </c:pt>
                <c:pt idx="6">
                  <c:v>Суицидальные наклонности</c:v>
                </c:pt>
                <c:pt idx="7">
                  <c:v>Нарушение сна</c:v>
                </c:pt>
                <c:pt idx="8">
                  <c:v>Равнодушие к себе и всему окружающему</c:v>
                </c:pt>
                <c:pt idx="9">
                  <c:v>Головная боль</c:v>
                </c:pt>
                <c:pt idx="10">
                  <c:v>Ступор</c:v>
                </c:pt>
                <c:pt idx="11">
                  <c:v>Головокружение</c:v>
                </c:pt>
                <c:pt idx="12">
                  <c:v>Тремор</c:v>
                </c:pt>
                <c:pt idx="13">
                  <c:v>Проблемы с давлением</c:v>
                </c:pt>
                <c:pt idx="14">
                  <c:v>Тошнота</c:v>
                </c:pt>
              </c:strCache>
            </c:strRef>
          </c:cat>
          <c:val>
            <c:numRef>
              <c:f>Лист1!$B$2:$B$16</c:f>
              <c:numCache>
                <c:formatCode>_-* #,##0\ _₽_-;\-* #,##0\ _₽_-;_-* "-"??\ _₽_-;_-@_-</c:formatCode>
                <c:ptCount val="15"/>
                <c:pt idx="0">
                  <c:v>55.333333333333336</c:v>
                </c:pt>
                <c:pt idx="1">
                  <c:v>53.5</c:v>
                </c:pt>
                <c:pt idx="2">
                  <c:v>47.083333333333336</c:v>
                </c:pt>
                <c:pt idx="3">
                  <c:v>46.583333333333329</c:v>
                </c:pt>
                <c:pt idx="4">
                  <c:v>46.5</c:v>
                </c:pt>
                <c:pt idx="5">
                  <c:v>42.416666666666671</c:v>
                </c:pt>
                <c:pt idx="6">
                  <c:v>30.833333333333336</c:v>
                </c:pt>
                <c:pt idx="7">
                  <c:v>29.666666666666668</c:v>
                </c:pt>
                <c:pt idx="8">
                  <c:v>24.166666666666668</c:v>
                </c:pt>
                <c:pt idx="9">
                  <c:v>16.75</c:v>
                </c:pt>
                <c:pt idx="10">
                  <c:v>13.166666666666666</c:v>
                </c:pt>
                <c:pt idx="11">
                  <c:v>5.75</c:v>
                </c:pt>
                <c:pt idx="12">
                  <c:v>5.416666666666667</c:v>
                </c:pt>
                <c:pt idx="13">
                  <c:v>3.3333333333333335</c:v>
                </c:pt>
                <c:pt idx="14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F1-4179-A614-4A0FBD76DA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_-* #,##0\ _₽_-;\-* #,##0\ _₽_-;_-* &quot;-&quot;??\ _₽_-;_-@_-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D1-4A79-9CD8-08BAAA33B46B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D1-4A79-9CD8-08BAAA33B46B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D1-4A79-9CD8-08BAAA33B46B}"/>
              </c:ext>
            </c:extLst>
          </c:dPt>
          <c:dPt>
            <c:idx val="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D1-4A79-9CD8-08BAAA33B46B}"/>
              </c:ext>
            </c:extLst>
          </c:dPt>
          <c:dPt>
            <c:idx val="4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D1-4A79-9CD8-08BAAA33B46B}"/>
              </c:ext>
            </c:extLst>
          </c:dPt>
          <c:dPt>
            <c:idx val="5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D1-4A79-9CD8-08BAAA33B46B}"/>
              </c:ext>
            </c:extLst>
          </c:dPt>
          <c:dPt>
            <c:idx val="6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D1-4A79-9CD8-08BAAA33B4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3C7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Неадекватный</c:v>
                </c:pt>
                <c:pt idx="1">
                  <c:v>Странный</c:v>
                </c:pt>
                <c:pt idx="2">
                  <c:v>Опасный</c:v>
                </c:pt>
                <c:pt idx="3">
                  <c:v>Непостоянный</c:v>
                </c:pt>
                <c:pt idx="4">
                  <c:v>Испуганный</c:v>
                </c:pt>
                <c:pt idx="5">
                  <c:v>Уязвимый</c:v>
                </c:pt>
                <c:pt idx="6">
                  <c:v>Недоверчивый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52.833333333333329</c:v>
                </c:pt>
                <c:pt idx="1">
                  <c:v>35.833333333333336</c:v>
                </c:pt>
                <c:pt idx="2">
                  <c:v>28.000000000000004</c:v>
                </c:pt>
                <c:pt idx="3">
                  <c:v>19.666666666666664</c:v>
                </c:pt>
                <c:pt idx="4">
                  <c:v>16.75</c:v>
                </c:pt>
                <c:pt idx="5">
                  <c:v>13.25</c:v>
                </c:pt>
                <c:pt idx="6">
                  <c:v>9.0833333333333339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D1-4A79-9CD8-08BAAA33B4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_-* #,##0\ _₽_-;\-* #,##0\ _₽_-;_-* &quot;-&quot;??\ _₽_-;_-@_-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59-4B86-B1FD-1DCB6F0F8542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59-4B86-B1FD-1DCB6F0F8542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59-4B86-B1FD-1DCB6F0F8542}"/>
              </c:ext>
            </c:extLst>
          </c:dPt>
          <c:dPt>
            <c:idx val="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59-4B86-B1FD-1DCB6F0F8542}"/>
              </c:ext>
            </c:extLst>
          </c:dPt>
          <c:dPt>
            <c:idx val="4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59-4B86-B1FD-1DCB6F0F8542}"/>
              </c:ext>
            </c:extLst>
          </c:dPt>
          <c:dPt>
            <c:idx val="5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259-4B86-B1FD-1DCB6F0F8542}"/>
              </c:ext>
            </c:extLst>
          </c:dPt>
          <c:dPt>
            <c:idx val="6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259-4B86-B1FD-1DCB6F0F85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59-4B86-B1FD-1DCB6F0F85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59-4B86-B1FD-1DCB6F0F854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259-4B86-B1FD-1DCB6F0F8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3C7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Неадекватный</c:v>
                </c:pt>
                <c:pt idx="1">
                  <c:v>Странный</c:v>
                </c:pt>
                <c:pt idx="2">
                  <c:v>Опасный</c:v>
                </c:pt>
                <c:pt idx="3">
                  <c:v>Непостоянный</c:v>
                </c:pt>
                <c:pt idx="4">
                  <c:v>Испуганный</c:v>
                </c:pt>
                <c:pt idx="5">
                  <c:v>Уязвимый</c:v>
                </c:pt>
                <c:pt idx="6">
                  <c:v>Недоверчивый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52.833333333333329</c:v>
                </c:pt>
                <c:pt idx="1">
                  <c:v>35.833333333333336</c:v>
                </c:pt>
                <c:pt idx="2">
                  <c:v>28.000000000000004</c:v>
                </c:pt>
                <c:pt idx="3">
                  <c:v>19.666666666666664</c:v>
                </c:pt>
                <c:pt idx="4">
                  <c:v>16.75</c:v>
                </c:pt>
                <c:pt idx="5">
                  <c:v>13.25</c:v>
                </c:pt>
                <c:pt idx="6">
                  <c:v>9.0833333333333339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259-4B86-B1FD-1DCB6F0F85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_-* #,##0\ _₽_-;\-* #,##0\ _₽_-;_-* &quot;-&quot;??\ _₽_-;_-@_-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15199705385520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8-4C45-8E15-7B30655B55D1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F8-4C45-8E15-7B30655B55D1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F8-4C45-8E15-7B30655B55D1}"/>
              </c:ext>
            </c:extLst>
          </c:dPt>
          <c:dPt>
            <c:idx val="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F8-4C45-8E15-7B30655B55D1}"/>
              </c:ext>
            </c:extLst>
          </c:dPt>
          <c:dPt>
            <c:idx val="4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F8-4C45-8E15-7B30655B55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3C7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Качественная медицинская помощь для больного</c:v>
                </c:pt>
                <c:pt idx="1">
                  <c:v>Актуальная информационная поддержка</c:v>
                </c:pt>
                <c:pt idx="2">
                  <c:v>Финансовая стабильность</c:v>
                </c:pt>
                <c:pt idx="3">
                  <c:v>Государственные материальные программы поддержки</c:v>
                </c:pt>
                <c:pt idx="4">
                  <c:v>Затрудняюсь ответить</c:v>
                </c:pt>
                <c:pt idx="5">
                  <c:v>Социальные программы поддержки больных</c:v>
                </c:pt>
              </c:strCache>
            </c:strRef>
          </c:cat>
          <c:val>
            <c:numRef>
              <c:f>Лист1!$B$2:$B$7</c:f>
              <c:numCache>
                <c:formatCode>###0%</c:formatCode>
                <c:ptCount val="6"/>
                <c:pt idx="0">
                  <c:v>0.6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F8-4C45-8E15-7B30655B55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0.38458</cdr:x>
      <cdr:y>0.20786</cdr:y>
    </cdr:from>
    <cdr:to>
      <cdr:x>0.47562</cdr:x>
      <cdr:y>0.20786</cdr:y>
    </cdr:to>
    <cdr:cxnSp macro="">
      <cdr:nvCxnSpPr>
        <cdr:cNvPr id="3" name="Пряма сполучна лінія 2">
          <a:extLst xmlns:a="http://schemas.openxmlformats.org/drawingml/2006/main">
            <a:ext uri="{FF2B5EF4-FFF2-40B4-BE49-F238E27FC236}">
              <a16:creationId xmlns:a16="http://schemas.microsoft.com/office/drawing/2014/main" id="{BAEBB0D1-F269-4811-B956-2187FBDE6AE2}"/>
            </a:ext>
          </a:extLst>
        </cdr:cNvPr>
        <cdr:cNvCxnSpPr/>
      </cdr:nvCxnSpPr>
      <cdr:spPr>
        <a:xfrm xmlns:a="http://schemas.openxmlformats.org/drawingml/2006/main">
          <a:off x="2221262" y="387928"/>
          <a:ext cx="52578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0.5228</cdr:x>
      <cdr:y>0.20242</cdr:y>
    </cdr:from>
    <cdr:to>
      <cdr:x>0.68271</cdr:x>
      <cdr:y>0.20242</cdr:y>
    </cdr:to>
    <cdr:cxnSp macro="">
      <cdr:nvCxnSpPr>
        <cdr:cNvPr id="5" name="Пряма сполучна лінія 4">
          <a:extLst xmlns:a="http://schemas.openxmlformats.org/drawingml/2006/main">
            <a:ext uri="{FF2B5EF4-FFF2-40B4-BE49-F238E27FC236}">
              <a16:creationId xmlns:a16="http://schemas.microsoft.com/office/drawing/2014/main" id="{C0E1D632-DA0A-4B9F-BBD9-1DA17E96472D}"/>
            </a:ext>
          </a:extLst>
        </cdr:cNvPr>
        <cdr:cNvCxnSpPr/>
      </cdr:nvCxnSpPr>
      <cdr:spPr>
        <a:xfrm xmlns:a="http://schemas.openxmlformats.org/drawingml/2006/main">
          <a:off x="3019546" y="377768"/>
          <a:ext cx="92363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0.51708</cdr:x>
      <cdr:y>0.89925</cdr:y>
    </cdr:from>
    <cdr:to>
      <cdr:x>0.67699</cdr:x>
      <cdr:y>0.89925</cdr:y>
    </cdr:to>
    <cdr:cxnSp macro="">
      <cdr:nvCxnSpPr>
        <cdr:cNvPr id="7" name="Пряма сполучна лінія 6">
          <a:extLst xmlns:a="http://schemas.openxmlformats.org/drawingml/2006/main">
            <a:ext uri="{FF2B5EF4-FFF2-40B4-BE49-F238E27FC236}">
              <a16:creationId xmlns:a16="http://schemas.microsoft.com/office/drawing/2014/main" id="{E1DB5995-8092-413D-AA3E-7B3B6B74942F}"/>
            </a:ext>
          </a:extLst>
        </cdr:cNvPr>
        <cdr:cNvCxnSpPr/>
      </cdr:nvCxnSpPr>
      <cdr:spPr>
        <a:xfrm xmlns:a="http://schemas.openxmlformats.org/drawingml/2006/main">
          <a:off x="2986526" y="1678248"/>
          <a:ext cx="92363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C14881F-6931-4812-A1B1-727B6FEB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478C9B-970B-45C4-AA7F-0A45E5576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28A8-4F09-4122-8897-87B8DB7E7362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703BAE-EA3C-4F3F-BE86-FEDCB112C5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6E9802-5395-43A5-A58A-06EAF810BF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ADA6-35A8-4D7E-B507-7DDB1D814D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7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7AF02-23DD-44C2-9B5B-4FCED41F812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D48B-944D-480C-9D3A-29EE82CA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5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2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1B16A-8A21-4630-967D-F3FD4365F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4B3839-EFF4-447B-9A90-77B8CDB71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A0DC8-0B09-4557-9660-70EA98A4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5B0FB-2C72-4FEB-9B8E-857413BE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251D4-50A2-402A-9E68-88227592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26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B68C24B-9354-4F93-B272-74057BE63ABE}"/>
              </a:ext>
            </a:extLst>
          </p:cNvPr>
          <p:cNvSpPr/>
          <p:nvPr userDrawn="1"/>
        </p:nvSpPr>
        <p:spPr>
          <a:xfrm>
            <a:off x="-21957" y="-18941"/>
            <a:ext cx="9724757" cy="781536"/>
          </a:xfrm>
          <a:prstGeom prst="rec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1F14E98-52E3-4AF7-9953-27CBFC45C1F1}"/>
              </a:ext>
            </a:extLst>
          </p:cNvPr>
          <p:cNvSpPr/>
          <p:nvPr userDrawn="1"/>
        </p:nvSpPr>
        <p:spPr>
          <a:xfrm>
            <a:off x="9666181" y="-20342"/>
            <a:ext cx="2525819" cy="784338"/>
          </a:xfrm>
          <a:prstGeom prst="rect">
            <a:avLst/>
          </a:prstGeom>
          <a:solidFill>
            <a:srgbClr val="06A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842EB3-34D6-4C22-B2C0-F01205B851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942414" y="212832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A0D5F-19C9-43ED-A457-7E3017EC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34BA2-E534-40FE-98AA-619C6E708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40303B-CF60-4C42-8920-131878430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CF056-F801-4C65-9813-B6103447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4C1F65-435B-43EE-A062-59A72019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D8C6E-9CD1-474A-8478-81F2C3B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8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8D0FF-ED0B-4DF0-8DD4-34AC7CF1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ADE72-1990-4F22-918A-F635EE994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FAF94-0F8B-415B-8D4B-34A988FB9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36B98E-9D90-4B56-BAC9-DD8A36E0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F0EB06-6F0C-4069-B4D8-357CBDBBD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F6B8E3-BE0C-4EF0-A401-571D4B4B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0E0ECD-694A-4599-8100-10679021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719989-65B1-43B8-928B-BB95E1A3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5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A7A50-ACFF-4E82-B64E-6CA5061E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8D408D-B6F5-4349-BDBC-6C4298C7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0F9ED7-0575-4536-A0CF-2145C5CE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D25D24-0DEC-4CEF-BDBC-752D0DF3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17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39000">
              <a:srgbClr val="7B8FAD">
                <a:alpha val="80000"/>
              </a:srgbClr>
            </a:gs>
            <a:gs pos="10000">
              <a:srgbClr val="C6CEDA"/>
            </a:gs>
            <a:gs pos="66000">
              <a:srgbClr val="4B6996"/>
            </a:gs>
            <a:gs pos="93000">
              <a:srgbClr val="0C4486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92B56C-E390-4233-8149-479DF28F128A}"/>
              </a:ext>
            </a:extLst>
          </p:cNvPr>
          <p:cNvSpPr/>
          <p:nvPr userDrawn="1"/>
        </p:nvSpPr>
        <p:spPr>
          <a:xfrm>
            <a:off x="0" y="1594087"/>
            <a:ext cx="12192000" cy="372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8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5DD1D-F1DB-4DFA-ADC4-9A884954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9BD20-EFEF-420B-857D-FC595368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ED0873-1E1D-417C-B423-A96BAE194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22029F-5A61-4517-9DEE-77B5A1A8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176F72-8149-47D7-93F0-D05E8DA0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BD343-9540-4972-BCDB-6067A654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23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3B545-5110-4176-AE52-D4AC960E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DA0347-F8B8-4E34-872E-2FB0A0FF8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CA9FAB-EDAF-4220-BA08-44C5CCAC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5930DC-AFE7-449A-A506-CC82852F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F3691-5954-4F91-9C86-A0CF3736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A1EB06-235F-47C3-A6A9-591AFAFA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9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AA7A1-9114-45C7-AD9C-245457C8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BC66C4-D9AD-4245-8C4F-4BDAB24F9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2B088-24DB-42AE-ADCA-519877F6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5E165-09F3-4642-A03E-A4A682C4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4F8EF2-DF2B-4C08-9B45-35DD075E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75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412FC-F1A9-4B7C-BBC1-53CC8A1E8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454A8D-6F6E-4E0E-BBB9-99CC6C7F4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71B12-8393-4CA7-91C6-FB3455FB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597F1-AE4E-4ED6-92C5-5693D2AF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6A8B5-ADD8-4A21-93E8-9CE49BFF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138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EA5A2-DEB8-4E27-9C43-246851AACD9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7AC2D8-06A3-4F11-86E6-2FA928CDBC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000" y="15206"/>
            <a:ext cx="112268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5FC018-D63A-4194-BB37-2A5A966E0AA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AC2D8-06A3-4F11-86E6-2FA928CDBC8A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2FCE4B-3121-4483-B74B-6F9646D6F2A1}"/>
              </a:ext>
            </a:extLst>
          </p:cNvPr>
          <p:cNvSpPr txBox="1">
            <a:spLocks/>
          </p:cNvSpPr>
          <p:nvPr userDrawn="1"/>
        </p:nvSpPr>
        <p:spPr>
          <a:xfrm>
            <a:off x="127000" y="15208"/>
            <a:ext cx="1122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ОБРАЗЕЦ ЗАГОЛОВКА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4CE2ABAB-2E44-404C-82CB-532A6CF87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3587" cy="6858001"/>
          </a:xfrm>
          <a:prstGeom prst="rect">
            <a:avLst/>
          </a:prstGeom>
        </p:spPr>
      </p:pic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E9FE26E2-7B85-4700-AE9A-BA618A78D0C2}"/>
              </a:ext>
            </a:extLst>
          </p:cNvPr>
          <p:cNvSpPr/>
          <p:nvPr userDrawn="1"/>
        </p:nvSpPr>
        <p:spPr>
          <a:xfrm>
            <a:off x="-1587" y="-1"/>
            <a:ext cx="12193587" cy="6858000"/>
          </a:xfrm>
          <a:prstGeom prst="rect">
            <a:avLst/>
          </a:prstGeom>
          <a:gradFill flip="none" rotWithShape="1">
            <a:gsLst>
              <a:gs pos="39000">
                <a:srgbClr val="7A8FAD">
                  <a:alpha val="84000"/>
                </a:srgbClr>
              </a:gs>
              <a:gs pos="10000">
                <a:srgbClr val="CFD5EA">
                  <a:alpha val="71000"/>
                </a:srgbClr>
              </a:gs>
              <a:gs pos="66000">
                <a:srgbClr val="4B6996">
                  <a:alpha val="85000"/>
                </a:srgbClr>
              </a:gs>
              <a:gs pos="95000">
                <a:srgbClr val="0C4486">
                  <a:alpha val="93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 28">
            <a:extLst>
              <a:ext uri="{FF2B5EF4-FFF2-40B4-BE49-F238E27FC236}">
                <a16:creationId xmlns:a16="http://schemas.microsoft.com/office/drawing/2014/main" id="{6A483313-8911-4ED6-B18A-FF8E470C1CC8}"/>
              </a:ext>
            </a:extLst>
          </p:cNvPr>
          <p:cNvSpPr>
            <a:spLocks/>
          </p:cNvSpPr>
          <p:nvPr/>
        </p:nvSpPr>
        <p:spPr bwMode="auto">
          <a:xfrm rot="5400000">
            <a:off x="15520194" y="10097209"/>
            <a:ext cx="702810" cy="14660"/>
          </a:xfrm>
          <a:custGeom>
            <a:avLst/>
            <a:gdLst>
              <a:gd name="T0" fmla="*/ 115 w 115"/>
              <a:gd name="T1" fmla="*/ 2 h 2"/>
              <a:gd name="T2" fmla="*/ 0 w 115"/>
              <a:gd name="T3" fmla="*/ 2 h 2"/>
              <a:gd name="T4" fmla="*/ 115 w 115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" h="2">
                <a:moveTo>
                  <a:pt x="115" y="2"/>
                </a:moveTo>
                <a:cubicBezTo>
                  <a:pt x="0" y="2"/>
                  <a:pt x="0" y="2"/>
                  <a:pt x="0" y="2"/>
                </a:cubicBezTo>
                <a:cubicBezTo>
                  <a:pt x="73" y="0"/>
                  <a:pt x="115" y="2"/>
                  <a:pt x="115" y="2"/>
                </a:cubicBezTo>
                <a:close/>
              </a:path>
            </a:pathLst>
          </a:custGeom>
          <a:gradFill flip="none" rotWithShape="1">
            <a:gsLst>
              <a:gs pos="1000">
                <a:srgbClr val="8D7BD6">
                  <a:alpha val="57000"/>
                </a:srgbClr>
              </a:gs>
              <a:gs pos="78500">
                <a:srgbClr val="0A5AAA"/>
              </a:gs>
              <a:gs pos="59000">
                <a:srgbClr val="1369BF">
                  <a:alpha val="99000"/>
                </a:srgbClr>
              </a:gs>
              <a:gs pos="25000">
                <a:srgbClr val="8D7BD6">
                  <a:alpha val="51000"/>
                </a:srgbClr>
              </a:gs>
              <a:gs pos="98000">
                <a:srgbClr val="004B94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49CA-5D1B-401F-9A34-5623E9C7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54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71831A0-A7BF-4CC8-B3DE-8E89F33D85B2}"/>
              </a:ext>
            </a:extLst>
          </p:cNvPr>
          <p:cNvSpPr/>
          <p:nvPr userDrawn="1"/>
        </p:nvSpPr>
        <p:spPr>
          <a:xfrm>
            <a:off x="-21957" y="-18941"/>
            <a:ext cx="9724757" cy="781536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054E57F-FC2F-4CCC-A9CE-DDFD7FB11B02}"/>
              </a:ext>
            </a:extLst>
          </p:cNvPr>
          <p:cNvSpPr/>
          <p:nvPr userDrawn="1"/>
        </p:nvSpPr>
        <p:spPr>
          <a:xfrm>
            <a:off x="9666181" y="-20342"/>
            <a:ext cx="2525819" cy="784338"/>
          </a:xfrm>
          <a:prstGeom prst="rec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61CD9-FDF2-4A7E-8CE1-4DCCC85BC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942414" y="212832"/>
            <a:ext cx="1716362" cy="317990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D77C20F3-833B-4B9A-BA29-140E4A2B947E}"/>
              </a:ext>
            </a:extLst>
          </p:cNvPr>
          <p:cNvGrpSpPr/>
          <p:nvPr userDrawn="1"/>
        </p:nvGrpSpPr>
        <p:grpSpPr>
          <a:xfrm>
            <a:off x="247187" y="179047"/>
            <a:ext cx="346137" cy="385561"/>
            <a:chOff x="-468312" y="-4139958"/>
            <a:chExt cx="3163888" cy="352425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9633705-CAA1-4433-BEF7-BD48B0C5F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-3387483"/>
              <a:ext cx="684213" cy="1941513"/>
            </a:xfrm>
            <a:custGeom>
              <a:avLst/>
              <a:gdLst>
                <a:gd name="T0" fmla="*/ 185 w 230"/>
                <a:gd name="T1" fmla="*/ 653 h 653"/>
                <a:gd name="T2" fmla="*/ 44 w 230"/>
                <a:gd name="T3" fmla="*/ 653 h 653"/>
                <a:gd name="T4" fmla="*/ 0 w 230"/>
                <a:gd name="T5" fmla="*/ 608 h 653"/>
                <a:gd name="T6" fmla="*/ 0 w 230"/>
                <a:gd name="T7" fmla="*/ 45 h 653"/>
                <a:gd name="T8" fmla="*/ 44 w 230"/>
                <a:gd name="T9" fmla="*/ 0 h 653"/>
                <a:gd name="T10" fmla="*/ 185 w 230"/>
                <a:gd name="T11" fmla="*/ 0 h 653"/>
                <a:gd name="T12" fmla="*/ 230 w 230"/>
                <a:gd name="T13" fmla="*/ 45 h 653"/>
                <a:gd name="T14" fmla="*/ 230 w 230"/>
                <a:gd name="T15" fmla="*/ 608 h 653"/>
                <a:gd name="T16" fmla="*/ 185 w 230"/>
                <a:gd name="T17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653">
                  <a:moveTo>
                    <a:pt x="185" y="653"/>
                  </a:moveTo>
                  <a:cubicBezTo>
                    <a:pt x="44" y="653"/>
                    <a:pt x="44" y="653"/>
                    <a:pt x="44" y="653"/>
                  </a:cubicBezTo>
                  <a:cubicBezTo>
                    <a:pt x="19" y="653"/>
                    <a:pt x="0" y="633"/>
                    <a:pt x="0" y="60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10" y="0"/>
                    <a:pt x="230" y="20"/>
                    <a:pt x="230" y="45"/>
                  </a:cubicBezTo>
                  <a:cubicBezTo>
                    <a:pt x="230" y="608"/>
                    <a:pt x="230" y="608"/>
                    <a:pt x="230" y="608"/>
                  </a:cubicBezTo>
                  <a:cubicBezTo>
                    <a:pt x="230" y="633"/>
                    <a:pt x="210" y="653"/>
                    <a:pt x="185" y="6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F1B787F-7E60-421C-8C7E-C8A6ED637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312" y="-2528646"/>
              <a:ext cx="685800" cy="1082675"/>
            </a:xfrm>
            <a:custGeom>
              <a:avLst/>
              <a:gdLst>
                <a:gd name="T0" fmla="*/ 186 w 231"/>
                <a:gd name="T1" fmla="*/ 364 h 364"/>
                <a:gd name="T2" fmla="*/ 45 w 231"/>
                <a:gd name="T3" fmla="*/ 364 h 364"/>
                <a:gd name="T4" fmla="*/ 0 w 231"/>
                <a:gd name="T5" fmla="*/ 319 h 364"/>
                <a:gd name="T6" fmla="*/ 0 w 231"/>
                <a:gd name="T7" fmla="*/ 44 h 364"/>
                <a:gd name="T8" fmla="*/ 45 w 231"/>
                <a:gd name="T9" fmla="*/ 0 h 364"/>
                <a:gd name="T10" fmla="*/ 186 w 231"/>
                <a:gd name="T11" fmla="*/ 0 h 364"/>
                <a:gd name="T12" fmla="*/ 231 w 231"/>
                <a:gd name="T13" fmla="*/ 44 h 364"/>
                <a:gd name="T14" fmla="*/ 231 w 231"/>
                <a:gd name="T15" fmla="*/ 319 h 364"/>
                <a:gd name="T16" fmla="*/ 186 w 231"/>
                <a:gd name="T1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64">
                  <a:moveTo>
                    <a:pt x="186" y="364"/>
                  </a:moveTo>
                  <a:cubicBezTo>
                    <a:pt x="45" y="364"/>
                    <a:pt x="45" y="364"/>
                    <a:pt x="45" y="364"/>
                  </a:cubicBezTo>
                  <a:cubicBezTo>
                    <a:pt x="20" y="364"/>
                    <a:pt x="0" y="344"/>
                    <a:pt x="0" y="3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319"/>
                    <a:pt x="231" y="319"/>
                    <a:pt x="231" y="319"/>
                  </a:cubicBezTo>
                  <a:cubicBezTo>
                    <a:pt x="231" y="344"/>
                    <a:pt x="211" y="364"/>
                    <a:pt x="186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C3F5481-7AB1-4FAF-BBA1-6CCB017A2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-4139958"/>
              <a:ext cx="682626" cy="3524250"/>
            </a:xfrm>
            <a:custGeom>
              <a:avLst/>
              <a:gdLst>
                <a:gd name="T0" fmla="*/ 186 w 230"/>
                <a:gd name="T1" fmla="*/ 1185 h 1185"/>
                <a:gd name="T2" fmla="*/ 44 w 230"/>
                <a:gd name="T3" fmla="*/ 1185 h 1185"/>
                <a:gd name="T4" fmla="*/ 0 w 230"/>
                <a:gd name="T5" fmla="*/ 1141 h 1185"/>
                <a:gd name="T6" fmla="*/ 0 w 230"/>
                <a:gd name="T7" fmla="*/ 47 h 1185"/>
                <a:gd name="T8" fmla="*/ 47 w 230"/>
                <a:gd name="T9" fmla="*/ 0 h 1185"/>
                <a:gd name="T10" fmla="*/ 183 w 230"/>
                <a:gd name="T11" fmla="*/ 0 h 1185"/>
                <a:gd name="T12" fmla="*/ 230 w 230"/>
                <a:gd name="T13" fmla="*/ 47 h 1185"/>
                <a:gd name="T14" fmla="*/ 230 w 230"/>
                <a:gd name="T15" fmla="*/ 1141 h 1185"/>
                <a:gd name="T16" fmla="*/ 186 w 230"/>
                <a:gd name="T17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185">
                  <a:moveTo>
                    <a:pt x="186" y="1185"/>
                  </a:moveTo>
                  <a:cubicBezTo>
                    <a:pt x="44" y="1185"/>
                    <a:pt x="44" y="1185"/>
                    <a:pt x="44" y="1185"/>
                  </a:cubicBezTo>
                  <a:cubicBezTo>
                    <a:pt x="20" y="1185"/>
                    <a:pt x="0" y="1166"/>
                    <a:pt x="0" y="11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9" y="0"/>
                    <a:pt x="230" y="21"/>
                    <a:pt x="230" y="47"/>
                  </a:cubicBezTo>
                  <a:cubicBezTo>
                    <a:pt x="230" y="1141"/>
                    <a:pt x="230" y="1141"/>
                    <a:pt x="230" y="1141"/>
                  </a:cubicBezTo>
                  <a:cubicBezTo>
                    <a:pt x="230" y="1166"/>
                    <a:pt x="210" y="1185"/>
                    <a:pt x="186" y="1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7B6A39E-ECEE-43ED-B448-19DC4AFE9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-2133358"/>
              <a:ext cx="682625" cy="687388"/>
            </a:xfrm>
            <a:custGeom>
              <a:avLst/>
              <a:gdLst>
                <a:gd name="T0" fmla="*/ 186 w 230"/>
                <a:gd name="T1" fmla="*/ 231 h 231"/>
                <a:gd name="T2" fmla="*/ 45 w 230"/>
                <a:gd name="T3" fmla="*/ 231 h 231"/>
                <a:gd name="T4" fmla="*/ 0 w 230"/>
                <a:gd name="T5" fmla="*/ 186 h 231"/>
                <a:gd name="T6" fmla="*/ 0 w 230"/>
                <a:gd name="T7" fmla="*/ 45 h 231"/>
                <a:gd name="T8" fmla="*/ 45 w 230"/>
                <a:gd name="T9" fmla="*/ 0 h 231"/>
                <a:gd name="T10" fmla="*/ 186 w 230"/>
                <a:gd name="T11" fmla="*/ 0 h 231"/>
                <a:gd name="T12" fmla="*/ 230 w 230"/>
                <a:gd name="T13" fmla="*/ 45 h 231"/>
                <a:gd name="T14" fmla="*/ 230 w 230"/>
                <a:gd name="T15" fmla="*/ 186 h 231"/>
                <a:gd name="T16" fmla="*/ 186 w 230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86" y="231"/>
                  </a:moveTo>
                  <a:cubicBezTo>
                    <a:pt x="45" y="231"/>
                    <a:pt x="45" y="231"/>
                    <a:pt x="45" y="231"/>
                  </a:cubicBezTo>
                  <a:cubicBezTo>
                    <a:pt x="20" y="231"/>
                    <a:pt x="0" y="211"/>
                    <a:pt x="0" y="18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0" y="20"/>
                    <a:pt x="230" y="45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211"/>
                    <a:pt x="211" y="231"/>
                    <a:pt x="186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89736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28D2FAF-14BB-4D94-83BE-15D535404084}"/>
              </a:ext>
            </a:extLst>
          </p:cNvPr>
          <p:cNvSpPr/>
          <p:nvPr userDrawn="1"/>
        </p:nvSpPr>
        <p:spPr>
          <a:xfrm>
            <a:off x="-21957" y="-18941"/>
            <a:ext cx="9724757" cy="781536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28C3F32-F590-4315-8EFA-E668716DC3C7}"/>
              </a:ext>
            </a:extLst>
          </p:cNvPr>
          <p:cNvSpPr/>
          <p:nvPr userDrawn="1"/>
        </p:nvSpPr>
        <p:spPr>
          <a:xfrm>
            <a:off x="9666181" y="-20342"/>
            <a:ext cx="2525819" cy="784338"/>
          </a:xfrm>
          <a:prstGeom prst="rec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2D9965-B21C-4A06-AD2B-179308944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942414" y="212832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6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7AA0814-B5EF-40E9-A69C-509769CF9C90}"/>
              </a:ext>
            </a:extLst>
          </p:cNvPr>
          <p:cNvSpPr/>
          <p:nvPr userDrawn="1"/>
        </p:nvSpPr>
        <p:spPr>
          <a:xfrm>
            <a:off x="-21957" y="-18941"/>
            <a:ext cx="9724757" cy="781536"/>
          </a:xfrm>
          <a:prstGeom prst="rect">
            <a:avLst/>
          </a:prstGeom>
          <a:solidFill>
            <a:srgbClr val="00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BB30FFC-9726-49E3-88C1-E994EB518786}"/>
              </a:ext>
            </a:extLst>
          </p:cNvPr>
          <p:cNvSpPr/>
          <p:nvPr userDrawn="1"/>
        </p:nvSpPr>
        <p:spPr>
          <a:xfrm>
            <a:off x="9666181" y="-20342"/>
            <a:ext cx="2525819" cy="784338"/>
          </a:xfrm>
          <a:prstGeom prst="rec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29E31F-C956-41DF-BAAE-82E7677A9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942414" y="212832"/>
            <a:ext cx="1716362" cy="317990"/>
          </a:xfrm>
          <a:prstGeom prst="rect">
            <a:avLst/>
          </a:prstGeom>
        </p:spPr>
      </p:pic>
      <p:grpSp>
        <p:nvGrpSpPr>
          <p:cNvPr id="11" name="Группа 6">
            <a:extLst>
              <a:ext uri="{FF2B5EF4-FFF2-40B4-BE49-F238E27FC236}">
                <a16:creationId xmlns:a16="http://schemas.microsoft.com/office/drawing/2014/main" id="{B640A1D7-E544-4DFA-BD91-2872C7285D3B}"/>
              </a:ext>
            </a:extLst>
          </p:cNvPr>
          <p:cNvGrpSpPr/>
          <p:nvPr userDrawn="1"/>
        </p:nvGrpSpPr>
        <p:grpSpPr>
          <a:xfrm>
            <a:off x="247187" y="179047"/>
            <a:ext cx="346137" cy="385561"/>
            <a:chOff x="-468312" y="-4139958"/>
            <a:chExt cx="3163888" cy="3524250"/>
          </a:xfrm>
          <a:solidFill>
            <a:schemeClr val="bg1"/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685B778-9F95-40AD-9AB7-A00DBD8E7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-3387483"/>
              <a:ext cx="684213" cy="1941513"/>
            </a:xfrm>
            <a:custGeom>
              <a:avLst/>
              <a:gdLst>
                <a:gd name="T0" fmla="*/ 185 w 230"/>
                <a:gd name="T1" fmla="*/ 653 h 653"/>
                <a:gd name="T2" fmla="*/ 44 w 230"/>
                <a:gd name="T3" fmla="*/ 653 h 653"/>
                <a:gd name="T4" fmla="*/ 0 w 230"/>
                <a:gd name="T5" fmla="*/ 608 h 653"/>
                <a:gd name="T6" fmla="*/ 0 w 230"/>
                <a:gd name="T7" fmla="*/ 45 h 653"/>
                <a:gd name="T8" fmla="*/ 44 w 230"/>
                <a:gd name="T9" fmla="*/ 0 h 653"/>
                <a:gd name="T10" fmla="*/ 185 w 230"/>
                <a:gd name="T11" fmla="*/ 0 h 653"/>
                <a:gd name="T12" fmla="*/ 230 w 230"/>
                <a:gd name="T13" fmla="*/ 45 h 653"/>
                <a:gd name="T14" fmla="*/ 230 w 230"/>
                <a:gd name="T15" fmla="*/ 608 h 653"/>
                <a:gd name="T16" fmla="*/ 185 w 230"/>
                <a:gd name="T17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653">
                  <a:moveTo>
                    <a:pt x="185" y="653"/>
                  </a:moveTo>
                  <a:cubicBezTo>
                    <a:pt x="44" y="653"/>
                    <a:pt x="44" y="653"/>
                    <a:pt x="44" y="653"/>
                  </a:cubicBezTo>
                  <a:cubicBezTo>
                    <a:pt x="19" y="653"/>
                    <a:pt x="0" y="633"/>
                    <a:pt x="0" y="60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10" y="0"/>
                    <a:pt x="230" y="20"/>
                    <a:pt x="230" y="45"/>
                  </a:cubicBezTo>
                  <a:cubicBezTo>
                    <a:pt x="230" y="608"/>
                    <a:pt x="230" y="608"/>
                    <a:pt x="230" y="608"/>
                  </a:cubicBezTo>
                  <a:cubicBezTo>
                    <a:pt x="230" y="633"/>
                    <a:pt x="210" y="653"/>
                    <a:pt x="185" y="6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BB3FDF5-DF4D-4CEF-AF10-D1D607CF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312" y="-2528646"/>
              <a:ext cx="685800" cy="1082675"/>
            </a:xfrm>
            <a:custGeom>
              <a:avLst/>
              <a:gdLst>
                <a:gd name="T0" fmla="*/ 186 w 231"/>
                <a:gd name="T1" fmla="*/ 364 h 364"/>
                <a:gd name="T2" fmla="*/ 45 w 231"/>
                <a:gd name="T3" fmla="*/ 364 h 364"/>
                <a:gd name="T4" fmla="*/ 0 w 231"/>
                <a:gd name="T5" fmla="*/ 319 h 364"/>
                <a:gd name="T6" fmla="*/ 0 w 231"/>
                <a:gd name="T7" fmla="*/ 44 h 364"/>
                <a:gd name="T8" fmla="*/ 45 w 231"/>
                <a:gd name="T9" fmla="*/ 0 h 364"/>
                <a:gd name="T10" fmla="*/ 186 w 231"/>
                <a:gd name="T11" fmla="*/ 0 h 364"/>
                <a:gd name="T12" fmla="*/ 231 w 231"/>
                <a:gd name="T13" fmla="*/ 44 h 364"/>
                <a:gd name="T14" fmla="*/ 231 w 231"/>
                <a:gd name="T15" fmla="*/ 319 h 364"/>
                <a:gd name="T16" fmla="*/ 186 w 231"/>
                <a:gd name="T1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64">
                  <a:moveTo>
                    <a:pt x="186" y="364"/>
                  </a:moveTo>
                  <a:cubicBezTo>
                    <a:pt x="45" y="364"/>
                    <a:pt x="45" y="364"/>
                    <a:pt x="45" y="364"/>
                  </a:cubicBezTo>
                  <a:cubicBezTo>
                    <a:pt x="20" y="364"/>
                    <a:pt x="0" y="344"/>
                    <a:pt x="0" y="3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319"/>
                    <a:pt x="231" y="319"/>
                    <a:pt x="231" y="319"/>
                  </a:cubicBezTo>
                  <a:cubicBezTo>
                    <a:pt x="231" y="344"/>
                    <a:pt x="211" y="364"/>
                    <a:pt x="186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36168ED-A2A4-4357-A910-7493CE4B1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-4139958"/>
              <a:ext cx="682626" cy="3524250"/>
            </a:xfrm>
            <a:custGeom>
              <a:avLst/>
              <a:gdLst>
                <a:gd name="T0" fmla="*/ 186 w 230"/>
                <a:gd name="T1" fmla="*/ 1185 h 1185"/>
                <a:gd name="T2" fmla="*/ 44 w 230"/>
                <a:gd name="T3" fmla="*/ 1185 h 1185"/>
                <a:gd name="T4" fmla="*/ 0 w 230"/>
                <a:gd name="T5" fmla="*/ 1141 h 1185"/>
                <a:gd name="T6" fmla="*/ 0 w 230"/>
                <a:gd name="T7" fmla="*/ 47 h 1185"/>
                <a:gd name="T8" fmla="*/ 47 w 230"/>
                <a:gd name="T9" fmla="*/ 0 h 1185"/>
                <a:gd name="T10" fmla="*/ 183 w 230"/>
                <a:gd name="T11" fmla="*/ 0 h 1185"/>
                <a:gd name="T12" fmla="*/ 230 w 230"/>
                <a:gd name="T13" fmla="*/ 47 h 1185"/>
                <a:gd name="T14" fmla="*/ 230 w 230"/>
                <a:gd name="T15" fmla="*/ 1141 h 1185"/>
                <a:gd name="T16" fmla="*/ 186 w 230"/>
                <a:gd name="T17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185">
                  <a:moveTo>
                    <a:pt x="186" y="1185"/>
                  </a:moveTo>
                  <a:cubicBezTo>
                    <a:pt x="44" y="1185"/>
                    <a:pt x="44" y="1185"/>
                    <a:pt x="44" y="1185"/>
                  </a:cubicBezTo>
                  <a:cubicBezTo>
                    <a:pt x="20" y="1185"/>
                    <a:pt x="0" y="1166"/>
                    <a:pt x="0" y="11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9" y="0"/>
                    <a:pt x="230" y="21"/>
                    <a:pt x="230" y="47"/>
                  </a:cubicBezTo>
                  <a:cubicBezTo>
                    <a:pt x="230" y="1141"/>
                    <a:pt x="230" y="1141"/>
                    <a:pt x="230" y="1141"/>
                  </a:cubicBezTo>
                  <a:cubicBezTo>
                    <a:pt x="230" y="1166"/>
                    <a:pt x="210" y="1185"/>
                    <a:pt x="186" y="1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C032394-D953-4F44-8A3C-2D21B9B20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-2133358"/>
              <a:ext cx="682625" cy="687388"/>
            </a:xfrm>
            <a:custGeom>
              <a:avLst/>
              <a:gdLst>
                <a:gd name="T0" fmla="*/ 186 w 230"/>
                <a:gd name="T1" fmla="*/ 231 h 231"/>
                <a:gd name="T2" fmla="*/ 45 w 230"/>
                <a:gd name="T3" fmla="*/ 231 h 231"/>
                <a:gd name="T4" fmla="*/ 0 w 230"/>
                <a:gd name="T5" fmla="*/ 186 h 231"/>
                <a:gd name="T6" fmla="*/ 0 w 230"/>
                <a:gd name="T7" fmla="*/ 45 h 231"/>
                <a:gd name="T8" fmla="*/ 45 w 230"/>
                <a:gd name="T9" fmla="*/ 0 h 231"/>
                <a:gd name="T10" fmla="*/ 186 w 230"/>
                <a:gd name="T11" fmla="*/ 0 h 231"/>
                <a:gd name="T12" fmla="*/ 230 w 230"/>
                <a:gd name="T13" fmla="*/ 45 h 231"/>
                <a:gd name="T14" fmla="*/ 230 w 230"/>
                <a:gd name="T15" fmla="*/ 186 h 231"/>
                <a:gd name="T16" fmla="*/ 186 w 230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86" y="231"/>
                  </a:moveTo>
                  <a:cubicBezTo>
                    <a:pt x="45" y="231"/>
                    <a:pt x="45" y="231"/>
                    <a:pt x="45" y="231"/>
                  </a:cubicBezTo>
                  <a:cubicBezTo>
                    <a:pt x="20" y="231"/>
                    <a:pt x="0" y="211"/>
                    <a:pt x="0" y="18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0" y="20"/>
                    <a:pt x="230" y="45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211"/>
                    <a:pt x="211" y="231"/>
                    <a:pt x="186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9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04542C4-8C18-4118-AA3A-1A14675CEA4E}"/>
              </a:ext>
            </a:extLst>
          </p:cNvPr>
          <p:cNvSpPr/>
          <p:nvPr userDrawn="1"/>
        </p:nvSpPr>
        <p:spPr>
          <a:xfrm>
            <a:off x="-21957" y="-18941"/>
            <a:ext cx="9724757" cy="781536"/>
          </a:xfrm>
          <a:prstGeom prst="rect">
            <a:avLst/>
          </a:prstGeom>
          <a:solidFill>
            <a:srgbClr val="00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9F5CD4A-9DBD-4FF0-A193-20C1A43B94D6}"/>
              </a:ext>
            </a:extLst>
          </p:cNvPr>
          <p:cNvSpPr/>
          <p:nvPr userDrawn="1"/>
        </p:nvSpPr>
        <p:spPr>
          <a:xfrm>
            <a:off x="9666181" y="-20342"/>
            <a:ext cx="2525819" cy="784338"/>
          </a:xfrm>
          <a:prstGeom prst="rec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92E273-72BB-4BCB-BB93-5936D8F83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942414" y="212832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21471F6-7F61-46A5-BCFC-9072E978EECD}"/>
              </a:ext>
            </a:extLst>
          </p:cNvPr>
          <p:cNvSpPr/>
          <p:nvPr userDrawn="1"/>
        </p:nvSpPr>
        <p:spPr>
          <a:xfrm>
            <a:off x="-21957" y="-18941"/>
            <a:ext cx="9724757" cy="781536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BDBD55F-9653-4F25-9F19-48C7BABE6B3D}"/>
              </a:ext>
            </a:extLst>
          </p:cNvPr>
          <p:cNvSpPr/>
          <p:nvPr userDrawn="1"/>
        </p:nvSpPr>
        <p:spPr>
          <a:xfrm>
            <a:off x="9666181" y="-20342"/>
            <a:ext cx="2525819" cy="784338"/>
          </a:xfrm>
          <a:prstGeom prst="rec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ABDD5-1E2B-42FC-867A-BB838E46E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942414" y="212832"/>
            <a:ext cx="1716362" cy="317990"/>
          </a:xfrm>
          <a:prstGeom prst="rect">
            <a:avLst/>
          </a:prstGeom>
        </p:spPr>
      </p:pic>
      <p:grpSp>
        <p:nvGrpSpPr>
          <p:cNvPr id="11" name="Группа 6">
            <a:extLst>
              <a:ext uri="{FF2B5EF4-FFF2-40B4-BE49-F238E27FC236}">
                <a16:creationId xmlns:a16="http://schemas.microsoft.com/office/drawing/2014/main" id="{9EDE3F13-DB03-47BB-AA37-6A811488DFA0}"/>
              </a:ext>
            </a:extLst>
          </p:cNvPr>
          <p:cNvGrpSpPr/>
          <p:nvPr userDrawn="1"/>
        </p:nvGrpSpPr>
        <p:grpSpPr>
          <a:xfrm>
            <a:off x="247187" y="179047"/>
            <a:ext cx="346137" cy="385561"/>
            <a:chOff x="-468312" y="-4139958"/>
            <a:chExt cx="3163888" cy="3524250"/>
          </a:xfrm>
          <a:solidFill>
            <a:schemeClr val="bg1"/>
          </a:solidFill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9B66856-8CED-4516-9DC5-7F1D3F513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-3387483"/>
              <a:ext cx="684213" cy="1941513"/>
            </a:xfrm>
            <a:custGeom>
              <a:avLst/>
              <a:gdLst>
                <a:gd name="T0" fmla="*/ 185 w 230"/>
                <a:gd name="T1" fmla="*/ 653 h 653"/>
                <a:gd name="T2" fmla="*/ 44 w 230"/>
                <a:gd name="T3" fmla="*/ 653 h 653"/>
                <a:gd name="T4" fmla="*/ 0 w 230"/>
                <a:gd name="T5" fmla="*/ 608 h 653"/>
                <a:gd name="T6" fmla="*/ 0 w 230"/>
                <a:gd name="T7" fmla="*/ 45 h 653"/>
                <a:gd name="T8" fmla="*/ 44 w 230"/>
                <a:gd name="T9" fmla="*/ 0 h 653"/>
                <a:gd name="T10" fmla="*/ 185 w 230"/>
                <a:gd name="T11" fmla="*/ 0 h 653"/>
                <a:gd name="T12" fmla="*/ 230 w 230"/>
                <a:gd name="T13" fmla="*/ 45 h 653"/>
                <a:gd name="T14" fmla="*/ 230 w 230"/>
                <a:gd name="T15" fmla="*/ 608 h 653"/>
                <a:gd name="T16" fmla="*/ 185 w 230"/>
                <a:gd name="T17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653">
                  <a:moveTo>
                    <a:pt x="185" y="653"/>
                  </a:moveTo>
                  <a:cubicBezTo>
                    <a:pt x="44" y="653"/>
                    <a:pt x="44" y="653"/>
                    <a:pt x="44" y="653"/>
                  </a:cubicBezTo>
                  <a:cubicBezTo>
                    <a:pt x="19" y="653"/>
                    <a:pt x="0" y="633"/>
                    <a:pt x="0" y="60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10" y="0"/>
                    <a:pt x="230" y="20"/>
                    <a:pt x="230" y="45"/>
                  </a:cubicBezTo>
                  <a:cubicBezTo>
                    <a:pt x="230" y="608"/>
                    <a:pt x="230" y="608"/>
                    <a:pt x="230" y="608"/>
                  </a:cubicBezTo>
                  <a:cubicBezTo>
                    <a:pt x="230" y="633"/>
                    <a:pt x="210" y="653"/>
                    <a:pt x="185" y="6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C0DE120-A930-4136-8643-89A1BA8C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312" y="-2528646"/>
              <a:ext cx="685800" cy="1082675"/>
            </a:xfrm>
            <a:custGeom>
              <a:avLst/>
              <a:gdLst>
                <a:gd name="T0" fmla="*/ 186 w 231"/>
                <a:gd name="T1" fmla="*/ 364 h 364"/>
                <a:gd name="T2" fmla="*/ 45 w 231"/>
                <a:gd name="T3" fmla="*/ 364 h 364"/>
                <a:gd name="T4" fmla="*/ 0 w 231"/>
                <a:gd name="T5" fmla="*/ 319 h 364"/>
                <a:gd name="T6" fmla="*/ 0 w 231"/>
                <a:gd name="T7" fmla="*/ 44 h 364"/>
                <a:gd name="T8" fmla="*/ 45 w 231"/>
                <a:gd name="T9" fmla="*/ 0 h 364"/>
                <a:gd name="T10" fmla="*/ 186 w 231"/>
                <a:gd name="T11" fmla="*/ 0 h 364"/>
                <a:gd name="T12" fmla="*/ 231 w 231"/>
                <a:gd name="T13" fmla="*/ 44 h 364"/>
                <a:gd name="T14" fmla="*/ 231 w 231"/>
                <a:gd name="T15" fmla="*/ 319 h 364"/>
                <a:gd name="T16" fmla="*/ 186 w 231"/>
                <a:gd name="T1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64">
                  <a:moveTo>
                    <a:pt x="186" y="364"/>
                  </a:moveTo>
                  <a:cubicBezTo>
                    <a:pt x="45" y="364"/>
                    <a:pt x="45" y="364"/>
                    <a:pt x="45" y="364"/>
                  </a:cubicBezTo>
                  <a:cubicBezTo>
                    <a:pt x="20" y="364"/>
                    <a:pt x="0" y="344"/>
                    <a:pt x="0" y="3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319"/>
                    <a:pt x="231" y="319"/>
                    <a:pt x="231" y="319"/>
                  </a:cubicBezTo>
                  <a:cubicBezTo>
                    <a:pt x="231" y="344"/>
                    <a:pt x="211" y="364"/>
                    <a:pt x="186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41D24E1-D79F-4AAC-B273-4B7B907C3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-4139958"/>
              <a:ext cx="682626" cy="3524250"/>
            </a:xfrm>
            <a:custGeom>
              <a:avLst/>
              <a:gdLst>
                <a:gd name="T0" fmla="*/ 186 w 230"/>
                <a:gd name="T1" fmla="*/ 1185 h 1185"/>
                <a:gd name="T2" fmla="*/ 44 w 230"/>
                <a:gd name="T3" fmla="*/ 1185 h 1185"/>
                <a:gd name="T4" fmla="*/ 0 w 230"/>
                <a:gd name="T5" fmla="*/ 1141 h 1185"/>
                <a:gd name="T6" fmla="*/ 0 w 230"/>
                <a:gd name="T7" fmla="*/ 47 h 1185"/>
                <a:gd name="T8" fmla="*/ 47 w 230"/>
                <a:gd name="T9" fmla="*/ 0 h 1185"/>
                <a:gd name="T10" fmla="*/ 183 w 230"/>
                <a:gd name="T11" fmla="*/ 0 h 1185"/>
                <a:gd name="T12" fmla="*/ 230 w 230"/>
                <a:gd name="T13" fmla="*/ 47 h 1185"/>
                <a:gd name="T14" fmla="*/ 230 w 230"/>
                <a:gd name="T15" fmla="*/ 1141 h 1185"/>
                <a:gd name="T16" fmla="*/ 186 w 230"/>
                <a:gd name="T17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185">
                  <a:moveTo>
                    <a:pt x="186" y="1185"/>
                  </a:moveTo>
                  <a:cubicBezTo>
                    <a:pt x="44" y="1185"/>
                    <a:pt x="44" y="1185"/>
                    <a:pt x="44" y="1185"/>
                  </a:cubicBezTo>
                  <a:cubicBezTo>
                    <a:pt x="20" y="1185"/>
                    <a:pt x="0" y="1166"/>
                    <a:pt x="0" y="11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9" y="0"/>
                    <a:pt x="230" y="21"/>
                    <a:pt x="230" y="47"/>
                  </a:cubicBezTo>
                  <a:cubicBezTo>
                    <a:pt x="230" y="1141"/>
                    <a:pt x="230" y="1141"/>
                    <a:pt x="230" y="1141"/>
                  </a:cubicBezTo>
                  <a:cubicBezTo>
                    <a:pt x="230" y="1166"/>
                    <a:pt x="210" y="1185"/>
                    <a:pt x="186" y="1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B73AED3-1FB0-4F58-8E5B-FFDC2158E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-2133358"/>
              <a:ext cx="682625" cy="687388"/>
            </a:xfrm>
            <a:custGeom>
              <a:avLst/>
              <a:gdLst>
                <a:gd name="T0" fmla="*/ 186 w 230"/>
                <a:gd name="T1" fmla="*/ 231 h 231"/>
                <a:gd name="T2" fmla="*/ 45 w 230"/>
                <a:gd name="T3" fmla="*/ 231 h 231"/>
                <a:gd name="T4" fmla="*/ 0 w 230"/>
                <a:gd name="T5" fmla="*/ 186 h 231"/>
                <a:gd name="T6" fmla="*/ 0 w 230"/>
                <a:gd name="T7" fmla="*/ 45 h 231"/>
                <a:gd name="T8" fmla="*/ 45 w 230"/>
                <a:gd name="T9" fmla="*/ 0 h 231"/>
                <a:gd name="T10" fmla="*/ 186 w 230"/>
                <a:gd name="T11" fmla="*/ 0 h 231"/>
                <a:gd name="T12" fmla="*/ 230 w 230"/>
                <a:gd name="T13" fmla="*/ 45 h 231"/>
                <a:gd name="T14" fmla="*/ 230 w 230"/>
                <a:gd name="T15" fmla="*/ 186 h 231"/>
                <a:gd name="T16" fmla="*/ 186 w 230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86" y="231"/>
                  </a:moveTo>
                  <a:cubicBezTo>
                    <a:pt x="45" y="231"/>
                    <a:pt x="45" y="231"/>
                    <a:pt x="45" y="231"/>
                  </a:cubicBezTo>
                  <a:cubicBezTo>
                    <a:pt x="20" y="231"/>
                    <a:pt x="0" y="211"/>
                    <a:pt x="0" y="18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0" y="20"/>
                    <a:pt x="230" y="45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211"/>
                    <a:pt x="211" y="231"/>
                    <a:pt x="186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7864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21471F6-7F61-46A5-BCFC-9072E978EECD}"/>
              </a:ext>
            </a:extLst>
          </p:cNvPr>
          <p:cNvSpPr/>
          <p:nvPr userDrawn="1"/>
        </p:nvSpPr>
        <p:spPr>
          <a:xfrm>
            <a:off x="-21957" y="-18941"/>
            <a:ext cx="9724757" cy="781536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BDBD55F-9653-4F25-9F19-48C7BABE6B3D}"/>
              </a:ext>
            </a:extLst>
          </p:cNvPr>
          <p:cNvSpPr/>
          <p:nvPr userDrawn="1"/>
        </p:nvSpPr>
        <p:spPr>
          <a:xfrm>
            <a:off x="9666181" y="-20342"/>
            <a:ext cx="2525819" cy="784338"/>
          </a:xfrm>
          <a:prstGeom prst="rec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ABDD5-1E2B-42FC-867A-BB838E46E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942414" y="212832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B68C24B-9354-4F93-B272-74057BE63ABE}"/>
              </a:ext>
            </a:extLst>
          </p:cNvPr>
          <p:cNvSpPr/>
          <p:nvPr userDrawn="1"/>
        </p:nvSpPr>
        <p:spPr>
          <a:xfrm>
            <a:off x="-21957" y="-18941"/>
            <a:ext cx="9724757" cy="781536"/>
          </a:xfrm>
          <a:prstGeom prst="rec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1F14E98-52E3-4AF7-9953-27CBFC45C1F1}"/>
              </a:ext>
            </a:extLst>
          </p:cNvPr>
          <p:cNvSpPr/>
          <p:nvPr userDrawn="1"/>
        </p:nvSpPr>
        <p:spPr>
          <a:xfrm>
            <a:off x="9666181" y="-20342"/>
            <a:ext cx="2525819" cy="784338"/>
          </a:xfrm>
          <a:prstGeom prst="rect">
            <a:avLst/>
          </a:prstGeom>
          <a:solidFill>
            <a:srgbClr val="06A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842EB3-34D6-4C22-B2C0-F01205B851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9942414" y="212832"/>
            <a:ext cx="1716362" cy="317990"/>
          </a:xfrm>
          <a:prstGeom prst="rect">
            <a:avLst/>
          </a:prstGeom>
        </p:spPr>
      </p:pic>
      <p:grpSp>
        <p:nvGrpSpPr>
          <p:cNvPr id="10" name="Группа 6">
            <a:extLst>
              <a:ext uri="{FF2B5EF4-FFF2-40B4-BE49-F238E27FC236}">
                <a16:creationId xmlns:a16="http://schemas.microsoft.com/office/drawing/2014/main" id="{A71CAB7E-1A8A-4A8F-A871-63B034928340}"/>
              </a:ext>
            </a:extLst>
          </p:cNvPr>
          <p:cNvGrpSpPr/>
          <p:nvPr userDrawn="1"/>
        </p:nvGrpSpPr>
        <p:grpSpPr>
          <a:xfrm>
            <a:off x="247187" y="179047"/>
            <a:ext cx="346137" cy="385561"/>
            <a:chOff x="-468312" y="-4139958"/>
            <a:chExt cx="3163888" cy="352425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9CEA0C4-E3F2-461F-BE80-71BF0159D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-3387483"/>
              <a:ext cx="684213" cy="1941513"/>
            </a:xfrm>
            <a:custGeom>
              <a:avLst/>
              <a:gdLst>
                <a:gd name="T0" fmla="*/ 185 w 230"/>
                <a:gd name="T1" fmla="*/ 653 h 653"/>
                <a:gd name="T2" fmla="*/ 44 w 230"/>
                <a:gd name="T3" fmla="*/ 653 h 653"/>
                <a:gd name="T4" fmla="*/ 0 w 230"/>
                <a:gd name="T5" fmla="*/ 608 h 653"/>
                <a:gd name="T6" fmla="*/ 0 w 230"/>
                <a:gd name="T7" fmla="*/ 45 h 653"/>
                <a:gd name="T8" fmla="*/ 44 w 230"/>
                <a:gd name="T9" fmla="*/ 0 h 653"/>
                <a:gd name="T10" fmla="*/ 185 w 230"/>
                <a:gd name="T11" fmla="*/ 0 h 653"/>
                <a:gd name="T12" fmla="*/ 230 w 230"/>
                <a:gd name="T13" fmla="*/ 45 h 653"/>
                <a:gd name="T14" fmla="*/ 230 w 230"/>
                <a:gd name="T15" fmla="*/ 608 h 653"/>
                <a:gd name="T16" fmla="*/ 185 w 230"/>
                <a:gd name="T17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653">
                  <a:moveTo>
                    <a:pt x="185" y="653"/>
                  </a:moveTo>
                  <a:cubicBezTo>
                    <a:pt x="44" y="653"/>
                    <a:pt x="44" y="653"/>
                    <a:pt x="44" y="653"/>
                  </a:cubicBezTo>
                  <a:cubicBezTo>
                    <a:pt x="19" y="653"/>
                    <a:pt x="0" y="633"/>
                    <a:pt x="0" y="60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10" y="0"/>
                    <a:pt x="230" y="20"/>
                    <a:pt x="230" y="45"/>
                  </a:cubicBezTo>
                  <a:cubicBezTo>
                    <a:pt x="230" y="608"/>
                    <a:pt x="230" y="608"/>
                    <a:pt x="230" y="608"/>
                  </a:cubicBezTo>
                  <a:cubicBezTo>
                    <a:pt x="230" y="633"/>
                    <a:pt x="210" y="653"/>
                    <a:pt x="185" y="6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47958F74-88E1-4E55-9845-8814C3E9D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312" y="-2528646"/>
              <a:ext cx="685800" cy="1082675"/>
            </a:xfrm>
            <a:custGeom>
              <a:avLst/>
              <a:gdLst>
                <a:gd name="T0" fmla="*/ 186 w 231"/>
                <a:gd name="T1" fmla="*/ 364 h 364"/>
                <a:gd name="T2" fmla="*/ 45 w 231"/>
                <a:gd name="T3" fmla="*/ 364 h 364"/>
                <a:gd name="T4" fmla="*/ 0 w 231"/>
                <a:gd name="T5" fmla="*/ 319 h 364"/>
                <a:gd name="T6" fmla="*/ 0 w 231"/>
                <a:gd name="T7" fmla="*/ 44 h 364"/>
                <a:gd name="T8" fmla="*/ 45 w 231"/>
                <a:gd name="T9" fmla="*/ 0 h 364"/>
                <a:gd name="T10" fmla="*/ 186 w 231"/>
                <a:gd name="T11" fmla="*/ 0 h 364"/>
                <a:gd name="T12" fmla="*/ 231 w 231"/>
                <a:gd name="T13" fmla="*/ 44 h 364"/>
                <a:gd name="T14" fmla="*/ 231 w 231"/>
                <a:gd name="T15" fmla="*/ 319 h 364"/>
                <a:gd name="T16" fmla="*/ 186 w 231"/>
                <a:gd name="T1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64">
                  <a:moveTo>
                    <a:pt x="186" y="364"/>
                  </a:moveTo>
                  <a:cubicBezTo>
                    <a:pt x="45" y="364"/>
                    <a:pt x="45" y="364"/>
                    <a:pt x="45" y="364"/>
                  </a:cubicBezTo>
                  <a:cubicBezTo>
                    <a:pt x="20" y="364"/>
                    <a:pt x="0" y="344"/>
                    <a:pt x="0" y="3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319"/>
                    <a:pt x="231" y="319"/>
                    <a:pt x="231" y="319"/>
                  </a:cubicBezTo>
                  <a:cubicBezTo>
                    <a:pt x="231" y="344"/>
                    <a:pt x="211" y="364"/>
                    <a:pt x="186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A8AF9C0-DD72-4CCE-A54A-D1EE2B58D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-4139958"/>
              <a:ext cx="682626" cy="3524250"/>
            </a:xfrm>
            <a:custGeom>
              <a:avLst/>
              <a:gdLst>
                <a:gd name="T0" fmla="*/ 186 w 230"/>
                <a:gd name="T1" fmla="*/ 1185 h 1185"/>
                <a:gd name="T2" fmla="*/ 44 w 230"/>
                <a:gd name="T3" fmla="*/ 1185 h 1185"/>
                <a:gd name="T4" fmla="*/ 0 w 230"/>
                <a:gd name="T5" fmla="*/ 1141 h 1185"/>
                <a:gd name="T6" fmla="*/ 0 w 230"/>
                <a:gd name="T7" fmla="*/ 47 h 1185"/>
                <a:gd name="T8" fmla="*/ 47 w 230"/>
                <a:gd name="T9" fmla="*/ 0 h 1185"/>
                <a:gd name="T10" fmla="*/ 183 w 230"/>
                <a:gd name="T11" fmla="*/ 0 h 1185"/>
                <a:gd name="T12" fmla="*/ 230 w 230"/>
                <a:gd name="T13" fmla="*/ 47 h 1185"/>
                <a:gd name="T14" fmla="*/ 230 w 230"/>
                <a:gd name="T15" fmla="*/ 1141 h 1185"/>
                <a:gd name="T16" fmla="*/ 186 w 230"/>
                <a:gd name="T17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185">
                  <a:moveTo>
                    <a:pt x="186" y="1185"/>
                  </a:moveTo>
                  <a:cubicBezTo>
                    <a:pt x="44" y="1185"/>
                    <a:pt x="44" y="1185"/>
                    <a:pt x="44" y="1185"/>
                  </a:cubicBezTo>
                  <a:cubicBezTo>
                    <a:pt x="20" y="1185"/>
                    <a:pt x="0" y="1166"/>
                    <a:pt x="0" y="11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9" y="0"/>
                    <a:pt x="230" y="21"/>
                    <a:pt x="230" y="47"/>
                  </a:cubicBezTo>
                  <a:cubicBezTo>
                    <a:pt x="230" y="1141"/>
                    <a:pt x="230" y="1141"/>
                    <a:pt x="230" y="1141"/>
                  </a:cubicBezTo>
                  <a:cubicBezTo>
                    <a:pt x="230" y="1166"/>
                    <a:pt x="210" y="1185"/>
                    <a:pt x="186" y="1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979F5054-843D-44E5-848F-58CA0CAD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-2133358"/>
              <a:ext cx="682625" cy="687388"/>
            </a:xfrm>
            <a:custGeom>
              <a:avLst/>
              <a:gdLst>
                <a:gd name="T0" fmla="*/ 186 w 230"/>
                <a:gd name="T1" fmla="*/ 231 h 231"/>
                <a:gd name="T2" fmla="*/ 45 w 230"/>
                <a:gd name="T3" fmla="*/ 231 h 231"/>
                <a:gd name="T4" fmla="*/ 0 w 230"/>
                <a:gd name="T5" fmla="*/ 186 h 231"/>
                <a:gd name="T6" fmla="*/ 0 w 230"/>
                <a:gd name="T7" fmla="*/ 45 h 231"/>
                <a:gd name="T8" fmla="*/ 45 w 230"/>
                <a:gd name="T9" fmla="*/ 0 h 231"/>
                <a:gd name="T10" fmla="*/ 186 w 230"/>
                <a:gd name="T11" fmla="*/ 0 h 231"/>
                <a:gd name="T12" fmla="*/ 230 w 230"/>
                <a:gd name="T13" fmla="*/ 45 h 231"/>
                <a:gd name="T14" fmla="*/ 230 w 230"/>
                <a:gd name="T15" fmla="*/ 186 h 231"/>
                <a:gd name="T16" fmla="*/ 186 w 230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86" y="231"/>
                  </a:moveTo>
                  <a:cubicBezTo>
                    <a:pt x="45" y="231"/>
                    <a:pt x="45" y="231"/>
                    <a:pt x="45" y="231"/>
                  </a:cubicBezTo>
                  <a:cubicBezTo>
                    <a:pt x="20" y="231"/>
                    <a:pt x="0" y="211"/>
                    <a:pt x="0" y="18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0" y="20"/>
                    <a:pt x="230" y="45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211"/>
                    <a:pt x="211" y="231"/>
                    <a:pt x="186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7087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3A1A1-9FBB-4E54-8766-4C32E1D9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8FB529-AD22-41DD-B76F-C2B7E23A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128E6-DC2B-4574-AC0E-82F4B679C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E1AE-9E6F-46B5-9C1E-4A40B38AAA6F}" type="datetimeFigureOut">
              <a:rPr lang="ru-RU" smtClean="0"/>
              <a:t>22.05.2023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25B038-9825-4387-99DA-056297CDE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96D5D-F8B8-4FC6-BDCD-B9C3F0E71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5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1" r:id="rId4"/>
    <p:sldLayoutId id="2147483660" r:id="rId5"/>
    <p:sldLayoutId id="2147483664" r:id="rId6"/>
    <p:sldLayoutId id="2147483666" r:id="rId7"/>
    <p:sldLayoutId id="2147483667" r:id="rId8"/>
    <p:sldLayoutId id="2147483651" r:id="rId9"/>
    <p:sldLayoutId id="2147483668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3AA63-D9C4-4E04-BF63-1DF77997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6B9E6D-5C85-4620-8786-EAD16109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F5CC6-98CE-4E7C-9369-DE1562A4F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19CF1-D6D8-443C-B3B7-B447EAAAF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1C82F-3C64-4A95-B696-4355FF99E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AD31D-E095-4804-A7EC-A41A79AF6756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1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chart" Target="../charts/chart5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E7A9A51-CFB8-40FA-9F33-C8393AACBF9E}"/>
              </a:ext>
            </a:extLst>
          </p:cNvPr>
          <p:cNvSpPr/>
          <p:nvPr/>
        </p:nvSpPr>
        <p:spPr>
          <a:xfrm>
            <a:off x="6794338" y="0"/>
            <a:ext cx="312517" cy="68580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F48DD-3F14-4C8A-A061-A57F131D0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7" t="2034" b="73203"/>
          <a:stretch/>
        </p:blipFill>
        <p:spPr>
          <a:xfrm rot="1574933">
            <a:off x="8774639" y="1660333"/>
            <a:ext cx="3407055" cy="1693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E3415-75D7-4DD6-9781-03BF12C15337}"/>
              </a:ext>
            </a:extLst>
          </p:cNvPr>
          <p:cNvSpPr txBox="1"/>
          <p:nvPr/>
        </p:nvSpPr>
        <p:spPr>
          <a:xfrm>
            <a:off x="574232" y="2187749"/>
            <a:ext cx="619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ИССЛЕДОВАНИЕ СОСТОЯНИЯ МЕНТАЛЬНОГО ЗДОРОВЬЯ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ЖИТЕЛЕЙ КАЗАХСТАНА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C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3494B34C-C56B-416C-B6F7-51C3E74D5DA3}"/>
              </a:ext>
            </a:extLst>
          </p:cNvPr>
          <p:cNvSpPr txBox="1">
            <a:spLocks/>
          </p:cNvSpPr>
          <p:nvPr/>
        </p:nvSpPr>
        <p:spPr>
          <a:xfrm>
            <a:off x="574232" y="5389740"/>
            <a:ext cx="4367531" cy="4323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Подготовлено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для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344B3B-693F-4F01-AC5D-C1FFC9A4B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574231" y="5787341"/>
            <a:ext cx="1984873" cy="3677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6FF183-D818-42CA-82FD-F6166C29C9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1" t="67845" r="5391" b="12935"/>
          <a:stretch/>
        </p:blipFill>
        <p:spPr>
          <a:xfrm>
            <a:off x="10225328" y="140941"/>
            <a:ext cx="1900989" cy="1171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8A1EF9-F525-44A3-AA33-889B0A7FEE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 b="5992"/>
          <a:stretch/>
        </p:blipFill>
        <p:spPr>
          <a:xfrm>
            <a:off x="7077824" y="0"/>
            <a:ext cx="5232942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C5B21FE6-DE31-47F4-8246-7F5CA3344ADE}"/>
              </a:ext>
            </a:extLst>
          </p:cNvPr>
          <p:cNvSpPr/>
          <p:nvPr/>
        </p:nvSpPr>
        <p:spPr>
          <a:xfrm>
            <a:off x="4834936" y="-874825"/>
            <a:ext cx="1749652" cy="1749650"/>
          </a:xfrm>
          <a:prstGeom prst="ellipse">
            <a:avLst/>
          </a:prstGeom>
          <a:solidFill>
            <a:srgbClr val="0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Коло: пусте 9">
            <a:extLst>
              <a:ext uri="{FF2B5EF4-FFF2-40B4-BE49-F238E27FC236}">
                <a16:creationId xmlns:a16="http://schemas.microsoft.com/office/drawing/2014/main" id="{626D709B-865E-45B2-893D-F2808CAAC1A7}"/>
              </a:ext>
            </a:extLst>
          </p:cNvPr>
          <p:cNvSpPr/>
          <p:nvPr/>
        </p:nvSpPr>
        <p:spPr>
          <a:xfrm>
            <a:off x="10833205" y="-1115730"/>
            <a:ext cx="2393500" cy="2393506"/>
          </a:xfrm>
          <a:prstGeom prst="donu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Знак множення 10">
            <a:extLst>
              <a:ext uri="{FF2B5EF4-FFF2-40B4-BE49-F238E27FC236}">
                <a16:creationId xmlns:a16="http://schemas.microsoft.com/office/drawing/2014/main" id="{9718A773-CBD0-4A4E-8E23-2F42D6D0401C}"/>
              </a:ext>
            </a:extLst>
          </p:cNvPr>
          <p:cNvSpPr/>
          <p:nvPr/>
        </p:nvSpPr>
        <p:spPr>
          <a:xfrm rot="20233094">
            <a:off x="4176967" y="4883296"/>
            <a:ext cx="1710286" cy="1710286"/>
          </a:xfrm>
          <a:prstGeom prst="mathMultiply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Коло: пусте 11">
            <a:extLst>
              <a:ext uri="{FF2B5EF4-FFF2-40B4-BE49-F238E27FC236}">
                <a16:creationId xmlns:a16="http://schemas.microsoft.com/office/drawing/2014/main" id="{E29A34F7-5CDF-4C09-9146-C1E27B6D9254}"/>
              </a:ext>
            </a:extLst>
          </p:cNvPr>
          <p:cNvSpPr/>
          <p:nvPr/>
        </p:nvSpPr>
        <p:spPr>
          <a:xfrm>
            <a:off x="7556341" y="3992116"/>
            <a:ext cx="1077970" cy="1077966"/>
          </a:xfrm>
          <a:prstGeom prst="donu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Знак множення 12">
            <a:extLst>
              <a:ext uri="{FF2B5EF4-FFF2-40B4-BE49-F238E27FC236}">
                <a16:creationId xmlns:a16="http://schemas.microsoft.com/office/drawing/2014/main" id="{F77792C5-6BD4-417D-9A65-7D47ADD73E40}"/>
              </a:ext>
            </a:extLst>
          </p:cNvPr>
          <p:cNvSpPr/>
          <p:nvPr/>
        </p:nvSpPr>
        <p:spPr>
          <a:xfrm rot="20233094">
            <a:off x="10349786" y="5220575"/>
            <a:ext cx="2293778" cy="2293778"/>
          </a:xfrm>
          <a:prstGeom prst="mathMultiply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EFEB56-EEB6-4336-AFA4-87E04EFFB80C}"/>
              </a:ext>
            </a:extLst>
          </p:cNvPr>
          <p:cNvSpPr txBox="1"/>
          <p:nvPr/>
        </p:nvSpPr>
        <p:spPr>
          <a:xfrm>
            <a:off x="574232" y="6351517"/>
            <a:ext cx="661493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2022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4486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5" name="Группа 23">
            <a:extLst>
              <a:ext uri="{FF2B5EF4-FFF2-40B4-BE49-F238E27FC236}">
                <a16:creationId xmlns:a16="http://schemas.microsoft.com/office/drawing/2014/main" id="{9F45500E-CA5B-46B5-A62C-AE64E54F1244}"/>
              </a:ext>
            </a:extLst>
          </p:cNvPr>
          <p:cNvGrpSpPr/>
          <p:nvPr/>
        </p:nvGrpSpPr>
        <p:grpSpPr>
          <a:xfrm>
            <a:off x="695325" y="624491"/>
            <a:ext cx="1191349" cy="421011"/>
            <a:chOff x="4095364" y="-1265853"/>
            <a:chExt cx="3326946" cy="1175711"/>
          </a:xfrm>
          <a:solidFill>
            <a:schemeClr val="tx1"/>
          </a:solidFill>
        </p:grpSpPr>
        <p:grpSp>
          <p:nvGrpSpPr>
            <p:cNvPr id="16" name="Группа 5">
              <a:extLst>
                <a:ext uri="{FF2B5EF4-FFF2-40B4-BE49-F238E27FC236}">
                  <a16:creationId xmlns:a16="http://schemas.microsoft.com/office/drawing/2014/main" id="{AE050F2E-2C0E-4761-96E8-F55E11C123C5}"/>
                </a:ext>
              </a:extLst>
            </p:cNvPr>
            <p:cNvGrpSpPr/>
            <p:nvPr/>
          </p:nvGrpSpPr>
          <p:grpSpPr>
            <a:xfrm>
              <a:off x="5240359" y="-852236"/>
              <a:ext cx="2181951" cy="496235"/>
              <a:chOff x="2963863" y="-2900121"/>
              <a:chExt cx="6540500" cy="1487488"/>
            </a:xfrm>
            <a:grpFill/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D0F6DA88-2AD7-4A8A-9A71-4A77DCAB8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863" y="-2900121"/>
                <a:ext cx="1039813" cy="1427163"/>
              </a:xfrm>
              <a:custGeom>
                <a:avLst/>
                <a:gdLst>
                  <a:gd name="T0" fmla="*/ 175 w 350"/>
                  <a:gd name="T1" fmla="*/ 480 h 480"/>
                  <a:gd name="T2" fmla="*/ 18 w 350"/>
                  <a:gd name="T3" fmla="*/ 401 h 480"/>
                  <a:gd name="T4" fmla="*/ 23 w 350"/>
                  <a:gd name="T5" fmla="*/ 337 h 480"/>
                  <a:gd name="T6" fmla="*/ 81 w 350"/>
                  <a:gd name="T7" fmla="*/ 354 h 480"/>
                  <a:gd name="T8" fmla="*/ 211 w 350"/>
                  <a:gd name="T9" fmla="*/ 393 h 480"/>
                  <a:gd name="T10" fmla="*/ 256 w 350"/>
                  <a:gd name="T11" fmla="*/ 336 h 480"/>
                  <a:gd name="T12" fmla="*/ 209 w 350"/>
                  <a:gd name="T13" fmla="*/ 288 h 480"/>
                  <a:gd name="T14" fmla="*/ 103 w 350"/>
                  <a:gd name="T15" fmla="*/ 257 h 480"/>
                  <a:gd name="T16" fmla="*/ 17 w 350"/>
                  <a:gd name="T17" fmla="*/ 127 h 480"/>
                  <a:gd name="T18" fmla="*/ 139 w 350"/>
                  <a:gd name="T19" fmla="*/ 8 h 480"/>
                  <a:gd name="T20" fmla="*/ 293 w 350"/>
                  <a:gd name="T21" fmla="*/ 50 h 480"/>
                  <a:gd name="T22" fmla="*/ 314 w 350"/>
                  <a:gd name="T23" fmla="*/ 89 h 480"/>
                  <a:gd name="T24" fmla="*/ 294 w 350"/>
                  <a:gd name="T25" fmla="*/ 120 h 480"/>
                  <a:gd name="T26" fmla="*/ 252 w 350"/>
                  <a:gd name="T27" fmla="*/ 111 h 480"/>
                  <a:gd name="T28" fmla="*/ 140 w 350"/>
                  <a:gd name="T29" fmla="*/ 89 h 480"/>
                  <a:gd name="T30" fmla="*/ 97 w 350"/>
                  <a:gd name="T31" fmla="*/ 138 h 480"/>
                  <a:gd name="T32" fmla="*/ 138 w 350"/>
                  <a:gd name="T33" fmla="*/ 187 h 480"/>
                  <a:gd name="T34" fmla="*/ 230 w 350"/>
                  <a:gd name="T35" fmla="*/ 213 h 480"/>
                  <a:gd name="T36" fmla="*/ 331 w 350"/>
                  <a:gd name="T37" fmla="*/ 303 h 480"/>
                  <a:gd name="T38" fmla="*/ 216 w 350"/>
                  <a:gd name="T39" fmla="*/ 474 h 480"/>
                  <a:gd name="T40" fmla="*/ 175 w 350"/>
                  <a:gd name="T41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0" h="480">
                    <a:moveTo>
                      <a:pt x="175" y="480"/>
                    </a:moveTo>
                    <a:cubicBezTo>
                      <a:pt x="108" y="476"/>
                      <a:pt x="55" y="454"/>
                      <a:pt x="18" y="401"/>
                    </a:cubicBezTo>
                    <a:cubicBezTo>
                      <a:pt x="0" y="374"/>
                      <a:pt x="2" y="351"/>
                      <a:pt x="23" y="337"/>
                    </a:cubicBezTo>
                    <a:cubicBezTo>
                      <a:pt x="43" y="322"/>
                      <a:pt x="58" y="327"/>
                      <a:pt x="81" y="354"/>
                    </a:cubicBezTo>
                    <a:cubicBezTo>
                      <a:pt x="118" y="397"/>
                      <a:pt x="163" y="410"/>
                      <a:pt x="211" y="393"/>
                    </a:cubicBezTo>
                    <a:cubicBezTo>
                      <a:pt x="238" y="383"/>
                      <a:pt x="257" y="367"/>
                      <a:pt x="256" y="336"/>
                    </a:cubicBezTo>
                    <a:cubicBezTo>
                      <a:pt x="255" y="306"/>
                      <a:pt x="233" y="295"/>
                      <a:pt x="209" y="288"/>
                    </a:cubicBezTo>
                    <a:cubicBezTo>
                      <a:pt x="174" y="277"/>
                      <a:pt x="137" y="271"/>
                      <a:pt x="103" y="257"/>
                    </a:cubicBezTo>
                    <a:cubicBezTo>
                      <a:pt x="40" y="231"/>
                      <a:pt x="9" y="182"/>
                      <a:pt x="17" y="127"/>
                    </a:cubicBezTo>
                    <a:cubicBezTo>
                      <a:pt x="26" y="67"/>
                      <a:pt x="76" y="17"/>
                      <a:pt x="139" y="8"/>
                    </a:cubicBezTo>
                    <a:cubicBezTo>
                      <a:pt x="197" y="0"/>
                      <a:pt x="250" y="8"/>
                      <a:pt x="293" y="50"/>
                    </a:cubicBezTo>
                    <a:cubicBezTo>
                      <a:pt x="304" y="60"/>
                      <a:pt x="313" y="76"/>
                      <a:pt x="314" y="89"/>
                    </a:cubicBezTo>
                    <a:cubicBezTo>
                      <a:pt x="315" y="99"/>
                      <a:pt x="303" y="117"/>
                      <a:pt x="294" y="120"/>
                    </a:cubicBezTo>
                    <a:cubicBezTo>
                      <a:pt x="281" y="123"/>
                      <a:pt x="263" y="119"/>
                      <a:pt x="252" y="111"/>
                    </a:cubicBezTo>
                    <a:cubicBezTo>
                      <a:pt x="217" y="86"/>
                      <a:pt x="181" y="76"/>
                      <a:pt x="140" y="89"/>
                    </a:cubicBezTo>
                    <a:cubicBezTo>
                      <a:pt x="117" y="97"/>
                      <a:pt x="99" y="111"/>
                      <a:pt x="97" y="138"/>
                    </a:cubicBezTo>
                    <a:cubicBezTo>
                      <a:pt x="95" y="167"/>
                      <a:pt x="114" y="180"/>
                      <a:pt x="138" y="187"/>
                    </a:cubicBezTo>
                    <a:cubicBezTo>
                      <a:pt x="168" y="197"/>
                      <a:pt x="200" y="202"/>
                      <a:pt x="230" y="213"/>
                    </a:cubicBezTo>
                    <a:cubicBezTo>
                      <a:pt x="276" y="228"/>
                      <a:pt x="318" y="251"/>
                      <a:pt x="331" y="303"/>
                    </a:cubicBezTo>
                    <a:cubicBezTo>
                      <a:pt x="350" y="380"/>
                      <a:pt x="298" y="456"/>
                      <a:pt x="216" y="474"/>
                    </a:cubicBezTo>
                    <a:cubicBezTo>
                      <a:pt x="201" y="477"/>
                      <a:pt x="186" y="478"/>
                      <a:pt x="175" y="4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68D9CD87-AC2D-4C3D-8E95-070BE82B5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0663" y="-2555633"/>
                <a:ext cx="1073150" cy="1136650"/>
              </a:xfrm>
              <a:custGeom>
                <a:avLst/>
                <a:gdLst>
                  <a:gd name="T0" fmla="*/ 100 w 361"/>
                  <a:gd name="T1" fmla="*/ 224 h 382"/>
                  <a:gd name="T2" fmla="*/ 232 w 361"/>
                  <a:gd name="T3" fmla="*/ 275 h 382"/>
                  <a:gd name="T4" fmla="*/ 289 w 361"/>
                  <a:gd name="T5" fmla="*/ 291 h 382"/>
                  <a:gd name="T6" fmla="*/ 266 w 361"/>
                  <a:gd name="T7" fmla="*/ 346 h 382"/>
                  <a:gd name="T8" fmla="*/ 256 w 361"/>
                  <a:gd name="T9" fmla="*/ 351 h 382"/>
                  <a:gd name="T10" fmla="*/ 38 w 361"/>
                  <a:gd name="T11" fmla="*/ 281 h 382"/>
                  <a:gd name="T12" fmla="*/ 48 w 361"/>
                  <a:gd name="T13" fmla="*/ 82 h 382"/>
                  <a:gd name="T14" fmla="*/ 241 w 361"/>
                  <a:gd name="T15" fmla="*/ 24 h 382"/>
                  <a:gd name="T16" fmla="*/ 361 w 361"/>
                  <a:gd name="T17" fmla="*/ 183 h 382"/>
                  <a:gd name="T18" fmla="*/ 318 w 361"/>
                  <a:gd name="T19" fmla="*/ 224 h 382"/>
                  <a:gd name="T20" fmla="*/ 211 w 361"/>
                  <a:gd name="T21" fmla="*/ 224 h 382"/>
                  <a:gd name="T22" fmla="*/ 100 w 361"/>
                  <a:gd name="T23" fmla="*/ 224 h 382"/>
                  <a:gd name="T24" fmla="*/ 102 w 361"/>
                  <a:gd name="T25" fmla="*/ 157 h 382"/>
                  <a:gd name="T26" fmla="*/ 276 w 361"/>
                  <a:gd name="T27" fmla="*/ 157 h 382"/>
                  <a:gd name="T28" fmla="*/ 182 w 361"/>
                  <a:gd name="T29" fmla="*/ 90 h 382"/>
                  <a:gd name="T30" fmla="*/ 102 w 361"/>
                  <a:gd name="T31" fmla="*/ 15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382">
                    <a:moveTo>
                      <a:pt x="100" y="224"/>
                    </a:moveTo>
                    <a:cubicBezTo>
                      <a:pt x="127" y="282"/>
                      <a:pt x="175" y="299"/>
                      <a:pt x="232" y="275"/>
                    </a:cubicBezTo>
                    <a:cubicBezTo>
                      <a:pt x="260" y="264"/>
                      <a:pt x="278" y="269"/>
                      <a:pt x="289" y="291"/>
                    </a:cubicBezTo>
                    <a:cubicBezTo>
                      <a:pt x="299" y="312"/>
                      <a:pt x="291" y="332"/>
                      <a:pt x="266" y="346"/>
                    </a:cubicBezTo>
                    <a:cubicBezTo>
                      <a:pt x="263" y="348"/>
                      <a:pt x="259" y="349"/>
                      <a:pt x="256" y="351"/>
                    </a:cubicBezTo>
                    <a:cubicBezTo>
                      <a:pt x="178" y="382"/>
                      <a:pt x="83" y="352"/>
                      <a:pt x="38" y="281"/>
                    </a:cubicBezTo>
                    <a:cubicBezTo>
                      <a:pt x="0" y="221"/>
                      <a:pt x="4" y="138"/>
                      <a:pt x="48" y="82"/>
                    </a:cubicBezTo>
                    <a:cubicBezTo>
                      <a:pt x="94" y="24"/>
                      <a:pt x="172" y="0"/>
                      <a:pt x="241" y="24"/>
                    </a:cubicBezTo>
                    <a:cubicBezTo>
                      <a:pt x="310" y="48"/>
                      <a:pt x="359" y="113"/>
                      <a:pt x="361" y="183"/>
                    </a:cubicBezTo>
                    <a:cubicBezTo>
                      <a:pt x="361" y="208"/>
                      <a:pt x="346" y="224"/>
                      <a:pt x="318" y="224"/>
                    </a:cubicBezTo>
                    <a:cubicBezTo>
                      <a:pt x="283" y="224"/>
                      <a:pt x="247" y="224"/>
                      <a:pt x="211" y="224"/>
                    </a:cubicBezTo>
                    <a:cubicBezTo>
                      <a:pt x="175" y="224"/>
                      <a:pt x="139" y="224"/>
                      <a:pt x="100" y="224"/>
                    </a:cubicBezTo>
                    <a:close/>
                    <a:moveTo>
                      <a:pt x="102" y="157"/>
                    </a:moveTo>
                    <a:cubicBezTo>
                      <a:pt x="160" y="157"/>
                      <a:pt x="218" y="157"/>
                      <a:pt x="276" y="157"/>
                    </a:cubicBezTo>
                    <a:cubicBezTo>
                      <a:pt x="263" y="113"/>
                      <a:pt x="226" y="88"/>
                      <a:pt x="182" y="90"/>
                    </a:cubicBezTo>
                    <a:cubicBezTo>
                      <a:pt x="141" y="93"/>
                      <a:pt x="108" y="120"/>
                      <a:pt x="102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AF75ADF1-21E3-4CB6-8EB2-954E73FA5D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1213" y="-2552458"/>
                <a:ext cx="1073150" cy="1139825"/>
              </a:xfrm>
              <a:custGeom>
                <a:avLst/>
                <a:gdLst>
                  <a:gd name="T0" fmla="*/ 101 w 361"/>
                  <a:gd name="T1" fmla="*/ 223 h 383"/>
                  <a:gd name="T2" fmla="*/ 226 w 361"/>
                  <a:gd name="T3" fmla="*/ 277 h 383"/>
                  <a:gd name="T4" fmla="*/ 277 w 361"/>
                  <a:gd name="T5" fmla="*/ 277 h 383"/>
                  <a:gd name="T6" fmla="*/ 261 w 361"/>
                  <a:gd name="T7" fmla="*/ 347 h 383"/>
                  <a:gd name="T8" fmla="*/ 38 w 361"/>
                  <a:gd name="T9" fmla="*/ 280 h 383"/>
                  <a:gd name="T10" fmla="*/ 47 w 361"/>
                  <a:gd name="T11" fmla="*/ 81 h 383"/>
                  <a:gd name="T12" fmla="*/ 238 w 361"/>
                  <a:gd name="T13" fmla="*/ 22 h 383"/>
                  <a:gd name="T14" fmla="*/ 360 w 361"/>
                  <a:gd name="T15" fmla="*/ 182 h 383"/>
                  <a:gd name="T16" fmla="*/ 319 w 361"/>
                  <a:gd name="T17" fmla="*/ 223 h 383"/>
                  <a:gd name="T18" fmla="*/ 101 w 361"/>
                  <a:gd name="T19" fmla="*/ 223 h 383"/>
                  <a:gd name="T20" fmla="*/ 101 w 361"/>
                  <a:gd name="T21" fmla="*/ 157 h 383"/>
                  <a:gd name="T22" fmla="*/ 275 w 361"/>
                  <a:gd name="T23" fmla="*/ 157 h 383"/>
                  <a:gd name="T24" fmla="*/ 188 w 361"/>
                  <a:gd name="T25" fmla="*/ 89 h 383"/>
                  <a:gd name="T26" fmla="*/ 101 w 361"/>
                  <a:gd name="T27" fmla="*/ 15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383">
                    <a:moveTo>
                      <a:pt x="101" y="223"/>
                    </a:moveTo>
                    <a:cubicBezTo>
                      <a:pt x="125" y="279"/>
                      <a:pt x="174" y="297"/>
                      <a:pt x="226" y="277"/>
                    </a:cubicBezTo>
                    <a:cubicBezTo>
                      <a:pt x="242" y="272"/>
                      <a:pt x="264" y="270"/>
                      <a:pt x="277" y="277"/>
                    </a:cubicBezTo>
                    <a:cubicBezTo>
                      <a:pt x="305" y="294"/>
                      <a:pt x="296" y="330"/>
                      <a:pt x="261" y="347"/>
                    </a:cubicBezTo>
                    <a:cubicBezTo>
                      <a:pt x="185" y="383"/>
                      <a:pt x="85" y="353"/>
                      <a:pt x="38" y="280"/>
                    </a:cubicBezTo>
                    <a:cubicBezTo>
                      <a:pt x="0" y="220"/>
                      <a:pt x="4" y="137"/>
                      <a:pt x="47" y="81"/>
                    </a:cubicBezTo>
                    <a:cubicBezTo>
                      <a:pt x="92" y="24"/>
                      <a:pt x="169" y="0"/>
                      <a:pt x="238" y="22"/>
                    </a:cubicBezTo>
                    <a:cubicBezTo>
                      <a:pt x="307" y="43"/>
                      <a:pt x="359" y="111"/>
                      <a:pt x="360" y="182"/>
                    </a:cubicBezTo>
                    <a:cubicBezTo>
                      <a:pt x="361" y="207"/>
                      <a:pt x="346" y="223"/>
                      <a:pt x="319" y="223"/>
                    </a:cubicBezTo>
                    <a:cubicBezTo>
                      <a:pt x="247" y="223"/>
                      <a:pt x="175" y="223"/>
                      <a:pt x="101" y="223"/>
                    </a:cubicBezTo>
                    <a:close/>
                    <a:moveTo>
                      <a:pt x="101" y="157"/>
                    </a:moveTo>
                    <a:cubicBezTo>
                      <a:pt x="160" y="157"/>
                      <a:pt x="218" y="157"/>
                      <a:pt x="275" y="157"/>
                    </a:cubicBezTo>
                    <a:cubicBezTo>
                      <a:pt x="266" y="116"/>
                      <a:pt x="231" y="89"/>
                      <a:pt x="188" y="89"/>
                    </a:cubicBezTo>
                    <a:cubicBezTo>
                      <a:pt x="146" y="89"/>
                      <a:pt x="111" y="115"/>
                      <a:pt x="101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36C69F88-293B-4DAC-8E48-AF2873C5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326" y="-2549283"/>
                <a:ext cx="939800" cy="1116013"/>
              </a:xfrm>
              <a:custGeom>
                <a:avLst/>
                <a:gdLst>
                  <a:gd name="T0" fmla="*/ 0 w 316"/>
                  <a:gd name="T1" fmla="*/ 185 h 375"/>
                  <a:gd name="T2" fmla="*/ 98 w 316"/>
                  <a:gd name="T3" fmla="*/ 31 h 375"/>
                  <a:gd name="T4" fmla="*/ 283 w 316"/>
                  <a:gd name="T5" fmla="*/ 50 h 375"/>
                  <a:gd name="T6" fmla="*/ 305 w 316"/>
                  <a:gd name="T7" fmla="*/ 104 h 375"/>
                  <a:gd name="T8" fmla="*/ 240 w 316"/>
                  <a:gd name="T9" fmla="*/ 121 h 375"/>
                  <a:gd name="T10" fmla="*/ 177 w 316"/>
                  <a:gd name="T11" fmla="*/ 95 h 375"/>
                  <a:gd name="T12" fmla="*/ 87 w 316"/>
                  <a:gd name="T13" fmla="*/ 154 h 375"/>
                  <a:gd name="T14" fmla="*/ 115 w 316"/>
                  <a:gd name="T15" fmla="*/ 259 h 375"/>
                  <a:gd name="T16" fmla="*/ 220 w 316"/>
                  <a:gd name="T17" fmla="*/ 267 h 375"/>
                  <a:gd name="T18" fmla="*/ 245 w 316"/>
                  <a:gd name="T19" fmla="*/ 251 h 375"/>
                  <a:gd name="T20" fmla="*/ 299 w 316"/>
                  <a:gd name="T21" fmla="*/ 257 h 375"/>
                  <a:gd name="T22" fmla="*/ 295 w 316"/>
                  <a:gd name="T23" fmla="*/ 312 h 375"/>
                  <a:gd name="T24" fmla="*/ 93 w 316"/>
                  <a:gd name="T25" fmla="*/ 340 h 375"/>
                  <a:gd name="T26" fmla="*/ 0 w 316"/>
                  <a:gd name="T27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6" h="375">
                    <a:moveTo>
                      <a:pt x="0" y="185"/>
                    </a:moveTo>
                    <a:cubicBezTo>
                      <a:pt x="2" y="116"/>
                      <a:pt x="34" y="62"/>
                      <a:pt x="98" y="31"/>
                    </a:cubicBezTo>
                    <a:cubicBezTo>
                      <a:pt x="162" y="0"/>
                      <a:pt x="225" y="6"/>
                      <a:pt x="283" y="50"/>
                    </a:cubicBezTo>
                    <a:cubicBezTo>
                      <a:pt x="301" y="63"/>
                      <a:pt x="315" y="80"/>
                      <a:pt x="305" y="104"/>
                    </a:cubicBezTo>
                    <a:cubicBezTo>
                      <a:pt x="295" y="131"/>
                      <a:pt x="268" y="136"/>
                      <a:pt x="240" y="121"/>
                    </a:cubicBezTo>
                    <a:cubicBezTo>
                      <a:pt x="220" y="110"/>
                      <a:pt x="199" y="97"/>
                      <a:pt x="177" y="95"/>
                    </a:cubicBezTo>
                    <a:cubicBezTo>
                      <a:pt x="136" y="90"/>
                      <a:pt x="103" y="115"/>
                      <a:pt x="87" y="154"/>
                    </a:cubicBezTo>
                    <a:cubicBezTo>
                      <a:pt x="73" y="191"/>
                      <a:pt x="84" y="232"/>
                      <a:pt x="115" y="259"/>
                    </a:cubicBezTo>
                    <a:cubicBezTo>
                      <a:pt x="145" y="284"/>
                      <a:pt x="185" y="287"/>
                      <a:pt x="220" y="267"/>
                    </a:cubicBezTo>
                    <a:cubicBezTo>
                      <a:pt x="229" y="262"/>
                      <a:pt x="236" y="256"/>
                      <a:pt x="245" y="251"/>
                    </a:cubicBezTo>
                    <a:cubicBezTo>
                      <a:pt x="264" y="238"/>
                      <a:pt x="284" y="239"/>
                      <a:pt x="299" y="257"/>
                    </a:cubicBezTo>
                    <a:cubicBezTo>
                      <a:pt x="316" y="276"/>
                      <a:pt x="310" y="295"/>
                      <a:pt x="295" y="312"/>
                    </a:cubicBezTo>
                    <a:cubicBezTo>
                      <a:pt x="251" y="362"/>
                      <a:pt x="160" y="375"/>
                      <a:pt x="93" y="340"/>
                    </a:cubicBezTo>
                    <a:cubicBezTo>
                      <a:pt x="32" y="308"/>
                      <a:pt x="1" y="256"/>
                      <a:pt x="0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533B65F7-D6B4-4489-BA65-1286E919F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6" y="-2528646"/>
                <a:ext cx="938213" cy="1031875"/>
              </a:xfrm>
              <a:custGeom>
                <a:avLst/>
                <a:gdLst>
                  <a:gd name="T0" fmla="*/ 158 w 316"/>
                  <a:gd name="T1" fmla="*/ 216 h 347"/>
                  <a:gd name="T2" fmla="*/ 234 w 316"/>
                  <a:gd name="T3" fmla="*/ 35 h 347"/>
                  <a:gd name="T4" fmla="*/ 287 w 316"/>
                  <a:gd name="T5" fmla="*/ 10 h 347"/>
                  <a:gd name="T6" fmla="*/ 307 w 316"/>
                  <a:gd name="T7" fmla="*/ 61 h 347"/>
                  <a:gd name="T8" fmla="*/ 195 w 316"/>
                  <a:gd name="T9" fmla="*/ 322 h 347"/>
                  <a:gd name="T10" fmla="*/ 158 w 316"/>
                  <a:gd name="T11" fmla="*/ 347 h 347"/>
                  <a:gd name="T12" fmla="*/ 121 w 316"/>
                  <a:gd name="T13" fmla="*/ 321 h 347"/>
                  <a:gd name="T14" fmla="*/ 11 w 316"/>
                  <a:gd name="T15" fmla="*/ 66 h 347"/>
                  <a:gd name="T16" fmla="*/ 30 w 316"/>
                  <a:gd name="T17" fmla="*/ 10 h 347"/>
                  <a:gd name="T18" fmla="*/ 83 w 316"/>
                  <a:gd name="T19" fmla="*/ 36 h 347"/>
                  <a:gd name="T20" fmla="*/ 158 w 316"/>
                  <a:gd name="T21" fmla="*/ 21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347">
                    <a:moveTo>
                      <a:pt x="158" y="216"/>
                    </a:moveTo>
                    <a:cubicBezTo>
                      <a:pt x="185" y="150"/>
                      <a:pt x="209" y="92"/>
                      <a:pt x="234" y="35"/>
                    </a:cubicBezTo>
                    <a:cubicBezTo>
                      <a:pt x="246" y="8"/>
                      <a:pt x="266" y="0"/>
                      <a:pt x="287" y="10"/>
                    </a:cubicBezTo>
                    <a:cubicBezTo>
                      <a:pt x="308" y="21"/>
                      <a:pt x="316" y="39"/>
                      <a:pt x="307" y="61"/>
                    </a:cubicBezTo>
                    <a:cubicBezTo>
                      <a:pt x="270" y="149"/>
                      <a:pt x="234" y="236"/>
                      <a:pt x="195" y="322"/>
                    </a:cubicBezTo>
                    <a:cubicBezTo>
                      <a:pt x="189" y="334"/>
                      <a:pt x="170" y="347"/>
                      <a:pt x="158" y="347"/>
                    </a:cubicBezTo>
                    <a:cubicBezTo>
                      <a:pt x="145" y="347"/>
                      <a:pt x="126" y="334"/>
                      <a:pt x="121" y="321"/>
                    </a:cubicBezTo>
                    <a:cubicBezTo>
                      <a:pt x="82" y="237"/>
                      <a:pt x="46" y="151"/>
                      <a:pt x="11" y="66"/>
                    </a:cubicBezTo>
                    <a:cubicBezTo>
                      <a:pt x="0" y="40"/>
                      <a:pt x="8" y="19"/>
                      <a:pt x="30" y="10"/>
                    </a:cubicBezTo>
                    <a:cubicBezTo>
                      <a:pt x="51" y="1"/>
                      <a:pt x="72" y="10"/>
                      <a:pt x="83" y="36"/>
                    </a:cubicBezTo>
                    <a:cubicBezTo>
                      <a:pt x="107" y="94"/>
                      <a:pt x="131" y="152"/>
                      <a:pt x="158" y="2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05756185-CD54-42C2-8E55-74FFB40AF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-2515946"/>
                <a:ext cx="674688" cy="1025525"/>
              </a:xfrm>
              <a:custGeom>
                <a:avLst/>
                <a:gdLst>
                  <a:gd name="T0" fmla="*/ 0 w 227"/>
                  <a:gd name="T1" fmla="*/ 241 h 345"/>
                  <a:gd name="T2" fmla="*/ 5 w 227"/>
                  <a:gd name="T3" fmla="*/ 160 h 345"/>
                  <a:gd name="T4" fmla="*/ 175 w 227"/>
                  <a:gd name="T5" fmla="*/ 2 h 345"/>
                  <a:gd name="T6" fmla="*/ 226 w 227"/>
                  <a:gd name="T7" fmla="*/ 38 h 345"/>
                  <a:gd name="T8" fmla="*/ 184 w 227"/>
                  <a:gd name="T9" fmla="*/ 81 h 345"/>
                  <a:gd name="T10" fmla="*/ 81 w 227"/>
                  <a:gd name="T11" fmla="*/ 203 h 345"/>
                  <a:gd name="T12" fmla="*/ 81 w 227"/>
                  <a:gd name="T13" fmla="*/ 302 h 345"/>
                  <a:gd name="T14" fmla="*/ 44 w 227"/>
                  <a:gd name="T15" fmla="*/ 345 h 345"/>
                  <a:gd name="T16" fmla="*/ 2 w 227"/>
                  <a:gd name="T17" fmla="*/ 302 h 345"/>
                  <a:gd name="T18" fmla="*/ 2 w 227"/>
                  <a:gd name="T19" fmla="*/ 241 h 345"/>
                  <a:gd name="T20" fmla="*/ 0 w 227"/>
                  <a:gd name="T21" fmla="*/ 24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345">
                    <a:moveTo>
                      <a:pt x="0" y="241"/>
                    </a:moveTo>
                    <a:cubicBezTo>
                      <a:pt x="2" y="214"/>
                      <a:pt x="2" y="187"/>
                      <a:pt x="5" y="160"/>
                    </a:cubicBezTo>
                    <a:cubicBezTo>
                      <a:pt x="15" y="74"/>
                      <a:pt x="89" y="5"/>
                      <a:pt x="175" y="2"/>
                    </a:cubicBezTo>
                    <a:cubicBezTo>
                      <a:pt x="204" y="0"/>
                      <a:pt x="224" y="15"/>
                      <a:pt x="226" y="38"/>
                    </a:cubicBezTo>
                    <a:cubicBezTo>
                      <a:pt x="227" y="60"/>
                      <a:pt x="212" y="76"/>
                      <a:pt x="184" y="81"/>
                    </a:cubicBezTo>
                    <a:cubicBezTo>
                      <a:pt x="110" y="94"/>
                      <a:pt x="81" y="128"/>
                      <a:pt x="81" y="203"/>
                    </a:cubicBezTo>
                    <a:cubicBezTo>
                      <a:pt x="81" y="236"/>
                      <a:pt x="81" y="269"/>
                      <a:pt x="81" y="302"/>
                    </a:cubicBezTo>
                    <a:cubicBezTo>
                      <a:pt x="80" y="327"/>
                      <a:pt x="65" y="345"/>
                      <a:pt x="44" y="345"/>
                    </a:cubicBezTo>
                    <a:cubicBezTo>
                      <a:pt x="20" y="345"/>
                      <a:pt x="3" y="329"/>
                      <a:pt x="2" y="302"/>
                    </a:cubicBezTo>
                    <a:cubicBezTo>
                      <a:pt x="1" y="282"/>
                      <a:pt x="2" y="262"/>
                      <a:pt x="2" y="241"/>
                    </a:cubicBezTo>
                    <a:cubicBezTo>
                      <a:pt x="1" y="241"/>
                      <a:pt x="1" y="241"/>
                      <a:pt x="0" y="2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C266EC1E-FB22-4443-91D9-699B7915F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-2512771"/>
                <a:ext cx="241300" cy="1035050"/>
              </a:xfrm>
              <a:custGeom>
                <a:avLst/>
                <a:gdLst>
                  <a:gd name="T0" fmla="*/ 81 w 81"/>
                  <a:gd name="T1" fmla="*/ 176 h 348"/>
                  <a:gd name="T2" fmla="*/ 81 w 81"/>
                  <a:gd name="T3" fmla="*/ 301 h 348"/>
                  <a:gd name="T4" fmla="*/ 43 w 81"/>
                  <a:gd name="T5" fmla="*/ 347 h 348"/>
                  <a:gd name="T6" fmla="*/ 1 w 81"/>
                  <a:gd name="T7" fmla="*/ 302 h 348"/>
                  <a:gd name="T8" fmla="*/ 1 w 81"/>
                  <a:gd name="T9" fmla="*/ 46 h 348"/>
                  <a:gd name="T10" fmla="*/ 40 w 81"/>
                  <a:gd name="T11" fmla="*/ 1 h 348"/>
                  <a:gd name="T12" fmla="*/ 81 w 81"/>
                  <a:gd name="T13" fmla="*/ 48 h 348"/>
                  <a:gd name="T14" fmla="*/ 81 w 81"/>
                  <a:gd name="T15" fmla="*/ 17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48">
                    <a:moveTo>
                      <a:pt x="81" y="176"/>
                    </a:moveTo>
                    <a:cubicBezTo>
                      <a:pt x="81" y="217"/>
                      <a:pt x="81" y="259"/>
                      <a:pt x="81" y="301"/>
                    </a:cubicBezTo>
                    <a:cubicBezTo>
                      <a:pt x="81" y="329"/>
                      <a:pt x="66" y="346"/>
                      <a:pt x="43" y="347"/>
                    </a:cubicBezTo>
                    <a:cubicBezTo>
                      <a:pt x="18" y="348"/>
                      <a:pt x="1" y="331"/>
                      <a:pt x="1" y="302"/>
                    </a:cubicBezTo>
                    <a:cubicBezTo>
                      <a:pt x="0" y="217"/>
                      <a:pt x="0" y="131"/>
                      <a:pt x="1" y="46"/>
                    </a:cubicBezTo>
                    <a:cubicBezTo>
                      <a:pt x="1" y="20"/>
                      <a:pt x="18" y="2"/>
                      <a:pt x="40" y="1"/>
                    </a:cubicBezTo>
                    <a:cubicBezTo>
                      <a:pt x="63" y="0"/>
                      <a:pt x="80" y="19"/>
                      <a:pt x="81" y="48"/>
                    </a:cubicBezTo>
                    <a:cubicBezTo>
                      <a:pt x="81" y="90"/>
                      <a:pt x="81" y="133"/>
                      <a:pt x="81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075226A1-4B14-4AE9-8F8C-419F99769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-2876308"/>
                <a:ext cx="255588" cy="258763"/>
              </a:xfrm>
              <a:custGeom>
                <a:avLst/>
                <a:gdLst>
                  <a:gd name="T0" fmla="*/ 41 w 86"/>
                  <a:gd name="T1" fmla="*/ 1 h 87"/>
                  <a:gd name="T2" fmla="*/ 85 w 86"/>
                  <a:gd name="T3" fmla="*/ 43 h 87"/>
                  <a:gd name="T4" fmla="*/ 42 w 86"/>
                  <a:gd name="T5" fmla="*/ 87 h 87"/>
                  <a:gd name="T6" fmla="*/ 0 w 86"/>
                  <a:gd name="T7" fmla="*/ 44 h 87"/>
                  <a:gd name="T8" fmla="*/ 41 w 86"/>
                  <a:gd name="T9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7">
                    <a:moveTo>
                      <a:pt x="41" y="1"/>
                    </a:moveTo>
                    <a:cubicBezTo>
                      <a:pt x="63" y="0"/>
                      <a:pt x="85" y="21"/>
                      <a:pt x="85" y="43"/>
                    </a:cubicBezTo>
                    <a:cubicBezTo>
                      <a:pt x="86" y="68"/>
                      <a:pt x="67" y="87"/>
                      <a:pt x="42" y="87"/>
                    </a:cubicBezTo>
                    <a:cubicBezTo>
                      <a:pt x="18" y="87"/>
                      <a:pt x="0" y="68"/>
                      <a:pt x="0" y="44"/>
                    </a:cubicBezTo>
                    <a:cubicBezTo>
                      <a:pt x="0" y="22"/>
                      <a:pt x="19" y="1"/>
                      <a:pt x="4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Группа 6">
              <a:extLst>
                <a:ext uri="{FF2B5EF4-FFF2-40B4-BE49-F238E27FC236}">
                  <a16:creationId xmlns:a16="http://schemas.microsoft.com/office/drawing/2014/main" id="{74157434-8545-490A-A8D7-A1317866C55F}"/>
                </a:ext>
              </a:extLst>
            </p:cNvPr>
            <p:cNvGrpSpPr/>
            <p:nvPr/>
          </p:nvGrpSpPr>
          <p:grpSpPr>
            <a:xfrm>
              <a:off x="4095364" y="-1265853"/>
              <a:ext cx="1055492" cy="1175711"/>
              <a:chOff x="-468312" y="-4139958"/>
              <a:chExt cx="3163888" cy="3524250"/>
            </a:xfrm>
            <a:grpFill/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CE3CE21E-277C-4BD4-9D82-851520B8B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3" y="-3387483"/>
                <a:ext cx="684213" cy="1941513"/>
              </a:xfrm>
              <a:custGeom>
                <a:avLst/>
                <a:gdLst>
                  <a:gd name="T0" fmla="*/ 185 w 230"/>
                  <a:gd name="T1" fmla="*/ 653 h 653"/>
                  <a:gd name="T2" fmla="*/ 44 w 230"/>
                  <a:gd name="T3" fmla="*/ 653 h 653"/>
                  <a:gd name="T4" fmla="*/ 0 w 230"/>
                  <a:gd name="T5" fmla="*/ 608 h 653"/>
                  <a:gd name="T6" fmla="*/ 0 w 230"/>
                  <a:gd name="T7" fmla="*/ 45 h 653"/>
                  <a:gd name="T8" fmla="*/ 44 w 230"/>
                  <a:gd name="T9" fmla="*/ 0 h 653"/>
                  <a:gd name="T10" fmla="*/ 185 w 230"/>
                  <a:gd name="T11" fmla="*/ 0 h 653"/>
                  <a:gd name="T12" fmla="*/ 230 w 230"/>
                  <a:gd name="T13" fmla="*/ 45 h 653"/>
                  <a:gd name="T14" fmla="*/ 230 w 230"/>
                  <a:gd name="T15" fmla="*/ 608 h 653"/>
                  <a:gd name="T16" fmla="*/ 185 w 230"/>
                  <a:gd name="T17" fmla="*/ 65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653">
                    <a:moveTo>
                      <a:pt x="185" y="653"/>
                    </a:moveTo>
                    <a:cubicBezTo>
                      <a:pt x="44" y="653"/>
                      <a:pt x="44" y="653"/>
                      <a:pt x="44" y="653"/>
                    </a:cubicBezTo>
                    <a:cubicBezTo>
                      <a:pt x="19" y="653"/>
                      <a:pt x="0" y="633"/>
                      <a:pt x="0" y="60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19" y="0"/>
                      <a:pt x="44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210" y="0"/>
                      <a:pt x="230" y="20"/>
                      <a:pt x="230" y="45"/>
                    </a:cubicBezTo>
                    <a:cubicBezTo>
                      <a:pt x="230" y="608"/>
                      <a:pt x="230" y="608"/>
                      <a:pt x="230" y="608"/>
                    </a:cubicBezTo>
                    <a:cubicBezTo>
                      <a:pt x="230" y="633"/>
                      <a:pt x="210" y="653"/>
                      <a:pt x="185" y="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1EF684F4-75A8-401C-9AA0-75FA6E64F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8312" y="-2528646"/>
                <a:ext cx="685800" cy="1082675"/>
              </a:xfrm>
              <a:custGeom>
                <a:avLst/>
                <a:gdLst>
                  <a:gd name="T0" fmla="*/ 186 w 231"/>
                  <a:gd name="T1" fmla="*/ 364 h 364"/>
                  <a:gd name="T2" fmla="*/ 45 w 231"/>
                  <a:gd name="T3" fmla="*/ 364 h 364"/>
                  <a:gd name="T4" fmla="*/ 0 w 231"/>
                  <a:gd name="T5" fmla="*/ 319 h 364"/>
                  <a:gd name="T6" fmla="*/ 0 w 231"/>
                  <a:gd name="T7" fmla="*/ 44 h 364"/>
                  <a:gd name="T8" fmla="*/ 45 w 231"/>
                  <a:gd name="T9" fmla="*/ 0 h 364"/>
                  <a:gd name="T10" fmla="*/ 186 w 231"/>
                  <a:gd name="T11" fmla="*/ 0 h 364"/>
                  <a:gd name="T12" fmla="*/ 231 w 231"/>
                  <a:gd name="T13" fmla="*/ 44 h 364"/>
                  <a:gd name="T14" fmla="*/ 231 w 231"/>
                  <a:gd name="T15" fmla="*/ 319 h 364"/>
                  <a:gd name="T16" fmla="*/ 186 w 231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64">
                    <a:moveTo>
                      <a:pt x="186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20" y="364"/>
                      <a:pt x="0" y="344"/>
                      <a:pt x="0" y="31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1" y="19"/>
                      <a:pt x="231" y="44"/>
                    </a:cubicBezTo>
                    <a:cubicBezTo>
                      <a:pt x="231" y="319"/>
                      <a:pt x="231" y="319"/>
                      <a:pt x="231" y="319"/>
                    </a:cubicBezTo>
                    <a:cubicBezTo>
                      <a:pt x="231" y="344"/>
                      <a:pt x="211" y="364"/>
                      <a:pt x="186" y="3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E32CA872-930A-4685-B428-FF242DA54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0" y="-4139958"/>
                <a:ext cx="682626" cy="3524250"/>
              </a:xfrm>
              <a:custGeom>
                <a:avLst/>
                <a:gdLst>
                  <a:gd name="T0" fmla="*/ 186 w 230"/>
                  <a:gd name="T1" fmla="*/ 1185 h 1185"/>
                  <a:gd name="T2" fmla="*/ 44 w 230"/>
                  <a:gd name="T3" fmla="*/ 1185 h 1185"/>
                  <a:gd name="T4" fmla="*/ 0 w 230"/>
                  <a:gd name="T5" fmla="*/ 1141 h 1185"/>
                  <a:gd name="T6" fmla="*/ 0 w 230"/>
                  <a:gd name="T7" fmla="*/ 47 h 1185"/>
                  <a:gd name="T8" fmla="*/ 47 w 230"/>
                  <a:gd name="T9" fmla="*/ 0 h 1185"/>
                  <a:gd name="T10" fmla="*/ 183 w 230"/>
                  <a:gd name="T11" fmla="*/ 0 h 1185"/>
                  <a:gd name="T12" fmla="*/ 230 w 230"/>
                  <a:gd name="T13" fmla="*/ 47 h 1185"/>
                  <a:gd name="T14" fmla="*/ 230 w 230"/>
                  <a:gd name="T15" fmla="*/ 1141 h 1185"/>
                  <a:gd name="T16" fmla="*/ 186 w 230"/>
                  <a:gd name="T1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185">
                    <a:moveTo>
                      <a:pt x="186" y="1185"/>
                    </a:moveTo>
                    <a:cubicBezTo>
                      <a:pt x="44" y="1185"/>
                      <a:pt x="44" y="1185"/>
                      <a:pt x="44" y="1185"/>
                    </a:cubicBezTo>
                    <a:cubicBezTo>
                      <a:pt x="20" y="1185"/>
                      <a:pt x="0" y="1166"/>
                      <a:pt x="0" y="11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209" y="0"/>
                      <a:pt x="230" y="21"/>
                      <a:pt x="230" y="47"/>
                    </a:cubicBezTo>
                    <a:cubicBezTo>
                      <a:pt x="230" y="1141"/>
                      <a:pt x="230" y="1141"/>
                      <a:pt x="230" y="1141"/>
                    </a:cubicBezTo>
                    <a:cubicBezTo>
                      <a:pt x="230" y="1166"/>
                      <a:pt x="210" y="1185"/>
                      <a:pt x="186" y="1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78431CE6-8A51-4850-AF3B-83C93CA1C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951" y="-2133358"/>
                <a:ext cx="682625" cy="687388"/>
              </a:xfrm>
              <a:custGeom>
                <a:avLst/>
                <a:gdLst>
                  <a:gd name="T0" fmla="*/ 186 w 230"/>
                  <a:gd name="T1" fmla="*/ 231 h 231"/>
                  <a:gd name="T2" fmla="*/ 45 w 230"/>
                  <a:gd name="T3" fmla="*/ 231 h 231"/>
                  <a:gd name="T4" fmla="*/ 0 w 230"/>
                  <a:gd name="T5" fmla="*/ 186 h 231"/>
                  <a:gd name="T6" fmla="*/ 0 w 230"/>
                  <a:gd name="T7" fmla="*/ 45 h 231"/>
                  <a:gd name="T8" fmla="*/ 45 w 230"/>
                  <a:gd name="T9" fmla="*/ 0 h 231"/>
                  <a:gd name="T10" fmla="*/ 186 w 230"/>
                  <a:gd name="T11" fmla="*/ 0 h 231"/>
                  <a:gd name="T12" fmla="*/ 230 w 230"/>
                  <a:gd name="T13" fmla="*/ 45 h 231"/>
                  <a:gd name="T14" fmla="*/ 230 w 230"/>
                  <a:gd name="T15" fmla="*/ 186 h 231"/>
                  <a:gd name="T16" fmla="*/ 186 w 230"/>
                  <a:gd name="T17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86" y="231"/>
                    </a:moveTo>
                    <a:cubicBezTo>
                      <a:pt x="45" y="231"/>
                      <a:pt x="45" y="231"/>
                      <a:pt x="45" y="231"/>
                    </a:cubicBezTo>
                    <a:cubicBezTo>
                      <a:pt x="20" y="231"/>
                      <a:pt x="0" y="211"/>
                      <a:pt x="0" y="18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0" y="20"/>
                      <a:pt x="230" y="45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11"/>
                      <a:pt x="211" y="231"/>
                      <a:pt x="186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7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AC52A5-0C16-489D-AAE5-B032E9875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8" t="-4" r="16424" b="4"/>
          <a:stretch/>
        </p:blipFill>
        <p:spPr>
          <a:xfrm>
            <a:off x="6123007" y="295"/>
            <a:ext cx="6068991" cy="6857409"/>
          </a:xfrm>
          <a:prstGeom prst="rect">
            <a:avLst/>
          </a:prstGeom>
        </p:spPr>
      </p:pic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5043287B-0B1F-422B-8FE7-CD93802E5EB5}"/>
              </a:ext>
            </a:extLst>
          </p:cNvPr>
          <p:cNvSpPr/>
          <p:nvPr/>
        </p:nvSpPr>
        <p:spPr>
          <a:xfrm>
            <a:off x="6895071" y="0"/>
            <a:ext cx="6080567" cy="6858000"/>
          </a:xfrm>
          <a:prstGeom prst="rect">
            <a:avLst/>
          </a:prstGeom>
          <a:solidFill>
            <a:srgbClr val="003C7D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99F936-E517-439A-9365-BCD34000FCE6}"/>
              </a:ext>
            </a:extLst>
          </p:cNvPr>
          <p:cNvSpPr/>
          <p:nvPr/>
        </p:nvSpPr>
        <p:spPr>
          <a:xfrm>
            <a:off x="695325" y="728663"/>
            <a:ext cx="1192734" cy="1192734"/>
          </a:xfrm>
          <a:prstGeom prst="rect">
            <a:avLst/>
          </a:prstGeom>
          <a:solidFill>
            <a:srgbClr val="00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425754-A592-401D-A3B3-EE3AC883B8EA}"/>
              </a:ext>
            </a:extLst>
          </p:cNvPr>
          <p:cNvSpPr txBox="1"/>
          <p:nvPr/>
        </p:nvSpPr>
        <p:spPr>
          <a:xfrm>
            <a:off x="548021" y="2260309"/>
            <a:ext cx="4126721" cy="356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ДИЗАЙН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ИССЛЕДОВАНИЯ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3C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>
                <a:solidFill>
                  <a:srgbClr val="003C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Социологический опрос проведен международным исследовательским холдингом 4Service™ при поддержке </a:t>
            </a:r>
            <a:r>
              <a:rPr lang="en-US" sz="1800" i="1" dirty="0">
                <a:solidFill>
                  <a:srgbClr val="003C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Gedeon Richter KZ</a:t>
            </a:r>
            <a:r>
              <a:rPr lang="ru-RU" sz="1800" i="1" dirty="0">
                <a:solidFill>
                  <a:srgbClr val="003C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осенью 2022 года.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>
                <a:solidFill>
                  <a:srgbClr val="003C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Всего было опрошено 1200 жителей Казахстана в возрасте от 18 лет в 17 областных центрах страны.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>
                <a:solidFill>
                  <a:srgbClr val="003C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Исследование проводилось методом онлайн-опроса.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3C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23" descr="Исследование со сплошной заливкой">
            <a:hlinkClick r:id="rId3" action="ppaction://hlinksldjump"/>
            <a:extLst>
              <a:ext uri="{FF2B5EF4-FFF2-40B4-BE49-F238E27FC236}">
                <a16:creationId xmlns:a16="http://schemas.microsoft.com/office/drawing/2014/main" id="{D3A4668D-4B16-41D6-9956-D5CE150FD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065" y="918978"/>
            <a:ext cx="837108" cy="8371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DCEC95-6417-408D-8BBF-49C1E1D9B1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437225" y="6129337"/>
            <a:ext cx="2186617" cy="405114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6C32F2C-B657-45C5-83F4-97024DCB0DCC}"/>
              </a:ext>
            </a:extLst>
          </p:cNvPr>
          <p:cNvSpPr/>
          <p:nvPr/>
        </p:nvSpPr>
        <p:spPr>
          <a:xfrm>
            <a:off x="5810490" y="0"/>
            <a:ext cx="312517" cy="6858000"/>
          </a:xfrm>
          <a:prstGeom prst="rect">
            <a:avLst/>
          </a:prstGeom>
          <a:solidFill>
            <a:srgbClr val="00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Коло: пусте 15">
            <a:extLst>
              <a:ext uri="{FF2B5EF4-FFF2-40B4-BE49-F238E27FC236}">
                <a16:creationId xmlns:a16="http://schemas.microsoft.com/office/drawing/2014/main" id="{62683C4F-4525-4E34-B996-1E2A506E36A5}"/>
              </a:ext>
            </a:extLst>
          </p:cNvPr>
          <p:cNvSpPr/>
          <p:nvPr/>
        </p:nvSpPr>
        <p:spPr>
          <a:xfrm>
            <a:off x="11009445" y="-751807"/>
            <a:ext cx="1874562" cy="1874552"/>
          </a:xfrm>
          <a:prstGeom prst="donu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0AFEEE-43A3-4A80-8D9F-0E9EAF8E396F}"/>
              </a:ext>
            </a:extLst>
          </p:cNvPr>
          <p:cNvSpPr/>
          <p:nvPr/>
        </p:nvSpPr>
        <p:spPr>
          <a:xfrm>
            <a:off x="-1496417" y="2922986"/>
            <a:ext cx="1749652" cy="1749650"/>
          </a:xfrm>
          <a:prstGeom prst="ellipse">
            <a:avLst/>
          </a:prstGeom>
          <a:solidFill>
            <a:srgbClr val="00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Группа 23">
            <a:extLst>
              <a:ext uri="{FF2B5EF4-FFF2-40B4-BE49-F238E27FC236}">
                <a16:creationId xmlns:a16="http://schemas.microsoft.com/office/drawing/2014/main" id="{875B45DF-C39C-45E6-AECD-8F12F1093C4F}"/>
              </a:ext>
            </a:extLst>
          </p:cNvPr>
          <p:cNvGrpSpPr/>
          <p:nvPr/>
        </p:nvGrpSpPr>
        <p:grpSpPr>
          <a:xfrm>
            <a:off x="10405641" y="6034514"/>
            <a:ext cx="1091034" cy="385561"/>
            <a:chOff x="4095364" y="-1265853"/>
            <a:chExt cx="3326946" cy="1175711"/>
          </a:xfrm>
          <a:solidFill>
            <a:schemeClr val="bg1"/>
          </a:solidFill>
        </p:grpSpPr>
        <p:grpSp>
          <p:nvGrpSpPr>
            <p:cNvPr id="19" name="Группа 5">
              <a:extLst>
                <a:ext uri="{FF2B5EF4-FFF2-40B4-BE49-F238E27FC236}">
                  <a16:creationId xmlns:a16="http://schemas.microsoft.com/office/drawing/2014/main" id="{EB0C2DDE-349F-4C18-84AE-CBB7AD2AFAA2}"/>
                </a:ext>
              </a:extLst>
            </p:cNvPr>
            <p:cNvGrpSpPr/>
            <p:nvPr/>
          </p:nvGrpSpPr>
          <p:grpSpPr>
            <a:xfrm>
              <a:off x="5240359" y="-852236"/>
              <a:ext cx="2181951" cy="496235"/>
              <a:chOff x="2963863" y="-2900121"/>
              <a:chExt cx="6540500" cy="1487488"/>
            </a:xfrm>
            <a:grpFill/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89720F18-B8D6-4BBD-A85C-07CE35005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863" y="-2900121"/>
                <a:ext cx="1039813" cy="1427163"/>
              </a:xfrm>
              <a:custGeom>
                <a:avLst/>
                <a:gdLst>
                  <a:gd name="T0" fmla="*/ 175 w 350"/>
                  <a:gd name="T1" fmla="*/ 480 h 480"/>
                  <a:gd name="T2" fmla="*/ 18 w 350"/>
                  <a:gd name="T3" fmla="*/ 401 h 480"/>
                  <a:gd name="T4" fmla="*/ 23 w 350"/>
                  <a:gd name="T5" fmla="*/ 337 h 480"/>
                  <a:gd name="T6" fmla="*/ 81 w 350"/>
                  <a:gd name="T7" fmla="*/ 354 h 480"/>
                  <a:gd name="T8" fmla="*/ 211 w 350"/>
                  <a:gd name="T9" fmla="*/ 393 h 480"/>
                  <a:gd name="T10" fmla="*/ 256 w 350"/>
                  <a:gd name="T11" fmla="*/ 336 h 480"/>
                  <a:gd name="T12" fmla="*/ 209 w 350"/>
                  <a:gd name="T13" fmla="*/ 288 h 480"/>
                  <a:gd name="T14" fmla="*/ 103 w 350"/>
                  <a:gd name="T15" fmla="*/ 257 h 480"/>
                  <a:gd name="T16" fmla="*/ 17 w 350"/>
                  <a:gd name="T17" fmla="*/ 127 h 480"/>
                  <a:gd name="T18" fmla="*/ 139 w 350"/>
                  <a:gd name="T19" fmla="*/ 8 h 480"/>
                  <a:gd name="T20" fmla="*/ 293 w 350"/>
                  <a:gd name="T21" fmla="*/ 50 h 480"/>
                  <a:gd name="T22" fmla="*/ 314 w 350"/>
                  <a:gd name="T23" fmla="*/ 89 h 480"/>
                  <a:gd name="T24" fmla="*/ 294 w 350"/>
                  <a:gd name="T25" fmla="*/ 120 h 480"/>
                  <a:gd name="T26" fmla="*/ 252 w 350"/>
                  <a:gd name="T27" fmla="*/ 111 h 480"/>
                  <a:gd name="T28" fmla="*/ 140 w 350"/>
                  <a:gd name="T29" fmla="*/ 89 h 480"/>
                  <a:gd name="T30" fmla="*/ 97 w 350"/>
                  <a:gd name="T31" fmla="*/ 138 h 480"/>
                  <a:gd name="T32" fmla="*/ 138 w 350"/>
                  <a:gd name="T33" fmla="*/ 187 h 480"/>
                  <a:gd name="T34" fmla="*/ 230 w 350"/>
                  <a:gd name="T35" fmla="*/ 213 h 480"/>
                  <a:gd name="T36" fmla="*/ 331 w 350"/>
                  <a:gd name="T37" fmla="*/ 303 h 480"/>
                  <a:gd name="T38" fmla="*/ 216 w 350"/>
                  <a:gd name="T39" fmla="*/ 474 h 480"/>
                  <a:gd name="T40" fmla="*/ 175 w 350"/>
                  <a:gd name="T41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0" h="480">
                    <a:moveTo>
                      <a:pt x="175" y="480"/>
                    </a:moveTo>
                    <a:cubicBezTo>
                      <a:pt x="108" y="476"/>
                      <a:pt x="55" y="454"/>
                      <a:pt x="18" y="401"/>
                    </a:cubicBezTo>
                    <a:cubicBezTo>
                      <a:pt x="0" y="374"/>
                      <a:pt x="2" y="351"/>
                      <a:pt x="23" y="337"/>
                    </a:cubicBezTo>
                    <a:cubicBezTo>
                      <a:pt x="43" y="322"/>
                      <a:pt x="58" y="327"/>
                      <a:pt x="81" y="354"/>
                    </a:cubicBezTo>
                    <a:cubicBezTo>
                      <a:pt x="118" y="397"/>
                      <a:pt x="163" y="410"/>
                      <a:pt x="211" y="393"/>
                    </a:cubicBezTo>
                    <a:cubicBezTo>
                      <a:pt x="238" y="383"/>
                      <a:pt x="257" y="367"/>
                      <a:pt x="256" y="336"/>
                    </a:cubicBezTo>
                    <a:cubicBezTo>
                      <a:pt x="255" y="306"/>
                      <a:pt x="233" y="295"/>
                      <a:pt x="209" y="288"/>
                    </a:cubicBezTo>
                    <a:cubicBezTo>
                      <a:pt x="174" y="277"/>
                      <a:pt x="137" y="271"/>
                      <a:pt x="103" y="257"/>
                    </a:cubicBezTo>
                    <a:cubicBezTo>
                      <a:pt x="40" y="231"/>
                      <a:pt x="9" y="182"/>
                      <a:pt x="17" y="127"/>
                    </a:cubicBezTo>
                    <a:cubicBezTo>
                      <a:pt x="26" y="67"/>
                      <a:pt x="76" y="17"/>
                      <a:pt x="139" y="8"/>
                    </a:cubicBezTo>
                    <a:cubicBezTo>
                      <a:pt x="197" y="0"/>
                      <a:pt x="250" y="8"/>
                      <a:pt x="293" y="50"/>
                    </a:cubicBezTo>
                    <a:cubicBezTo>
                      <a:pt x="304" y="60"/>
                      <a:pt x="313" y="76"/>
                      <a:pt x="314" y="89"/>
                    </a:cubicBezTo>
                    <a:cubicBezTo>
                      <a:pt x="315" y="99"/>
                      <a:pt x="303" y="117"/>
                      <a:pt x="294" y="120"/>
                    </a:cubicBezTo>
                    <a:cubicBezTo>
                      <a:pt x="281" y="123"/>
                      <a:pt x="263" y="119"/>
                      <a:pt x="252" y="111"/>
                    </a:cubicBezTo>
                    <a:cubicBezTo>
                      <a:pt x="217" y="86"/>
                      <a:pt x="181" y="76"/>
                      <a:pt x="140" y="89"/>
                    </a:cubicBezTo>
                    <a:cubicBezTo>
                      <a:pt x="117" y="97"/>
                      <a:pt x="99" y="111"/>
                      <a:pt x="97" y="138"/>
                    </a:cubicBezTo>
                    <a:cubicBezTo>
                      <a:pt x="95" y="167"/>
                      <a:pt x="114" y="180"/>
                      <a:pt x="138" y="187"/>
                    </a:cubicBezTo>
                    <a:cubicBezTo>
                      <a:pt x="168" y="197"/>
                      <a:pt x="200" y="202"/>
                      <a:pt x="230" y="213"/>
                    </a:cubicBezTo>
                    <a:cubicBezTo>
                      <a:pt x="276" y="228"/>
                      <a:pt x="318" y="251"/>
                      <a:pt x="331" y="303"/>
                    </a:cubicBezTo>
                    <a:cubicBezTo>
                      <a:pt x="350" y="380"/>
                      <a:pt x="298" y="456"/>
                      <a:pt x="216" y="474"/>
                    </a:cubicBezTo>
                    <a:cubicBezTo>
                      <a:pt x="201" y="477"/>
                      <a:pt x="186" y="478"/>
                      <a:pt x="175" y="4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2F1F4049-DE2A-4DE0-9500-E9C532FFE4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0663" y="-2555633"/>
                <a:ext cx="1073150" cy="1136650"/>
              </a:xfrm>
              <a:custGeom>
                <a:avLst/>
                <a:gdLst>
                  <a:gd name="T0" fmla="*/ 100 w 361"/>
                  <a:gd name="T1" fmla="*/ 224 h 382"/>
                  <a:gd name="T2" fmla="*/ 232 w 361"/>
                  <a:gd name="T3" fmla="*/ 275 h 382"/>
                  <a:gd name="T4" fmla="*/ 289 w 361"/>
                  <a:gd name="T5" fmla="*/ 291 h 382"/>
                  <a:gd name="T6" fmla="*/ 266 w 361"/>
                  <a:gd name="T7" fmla="*/ 346 h 382"/>
                  <a:gd name="T8" fmla="*/ 256 w 361"/>
                  <a:gd name="T9" fmla="*/ 351 h 382"/>
                  <a:gd name="T10" fmla="*/ 38 w 361"/>
                  <a:gd name="T11" fmla="*/ 281 h 382"/>
                  <a:gd name="T12" fmla="*/ 48 w 361"/>
                  <a:gd name="T13" fmla="*/ 82 h 382"/>
                  <a:gd name="T14" fmla="*/ 241 w 361"/>
                  <a:gd name="T15" fmla="*/ 24 h 382"/>
                  <a:gd name="T16" fmla="*/ 361 w 361"/>
                  <a:gd name="T17" fmla="*/ 183 h 382"/>
                  <a:gd name="T18" fmla="*/ 318 w 361"/>
                  <a:gd name="T19" fmla="*/ 224 h 382"/>
                  <a:gd name="T20" fmla="*/ 211 w 361"/>
                  <a:gd name="T21" fmla="*/ 224 h 382"/>
                  <a:gd name="T22" fmla="*/ 100 w 361"/>
                  <a:gd name="T23" fmla="*/ 224 h 382"/>
                  <a:gd name="T24" fmla="*/ 102 w 361"/>
                  <a:gd name="T25" fmla="*/ 157 h 382"/>
                  <a:gd name="T26" fmla="*/ 276 w 361"/>
                  <a:gd name="T27" fmla="*/ 157 h 382"/>
                  <a:gd name="T28" fmla="*/ 182 w 361"/>
                  <a:gd name="T29" fmla="*/ 90 h 382"/>
                  <a:gd name="T30" fmla="*/ 102 w 361"/>
                  <a:gd name="T31" fmla="*/ 15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382">
                    <a:moveTo>
                      <a:pt x="100" y="224"/>
                    </a:moveTo>
                    <a:cubicBezTo>
                      <a:pt x="127" y="282"/>
                      <a:pt x="175" y="299"/>
                      <a:pt x="232" y="275"/>
                    </a:cubicBezTo>
                    <a:cubicBezTo>
                      <a:pt x="260" y="264"/>
                      <a:pt x="278" y="269"/>
                      <a:pt x="289" y="291"/>
                    </a:cubicBezTo>
                    <a:cubicBezTo>
                      <a:pt x="299" y="312"/>
                      <a:pt x="291" y="332"/>
                      <a:pt x="266" y="346"/>
                    </a:cubicBezTo>
                    <a:cubicBezTo>
                      <a:pt x="263" y="348"/>
                      <a:pt x="259" y="349"/>
                      <a:pt x="256" y="351"/>
                    </a:cubicBezTo>
                    <a:cubicBezTo>
                      <a:pt x="178" y="382"/>
                      <a:pt x="83" y="352"/>
                      <a:pt x="38" y="281"/>
                    </a:cubicBezTo>
                    <a:cubicBezTo>
                      <a:pt x="0" y="221"/>
                      <a:pt x="4" y="138"/>
                      <a:pt x="48" y="82"/>
                    </a:cubicBezTo>
                    <a:cubicBezTo>
                      <a:pt x="94" y="24"/>
                      <a:pt x="172" y="0"/>
                      <a:pt x="241" y="24"/>
                    </a:cubicBezTo>
                    <a:cubicBezTo>
                      <a:pt x="310" y="48"/>
                      <a:pt x="359" y="113"/>
                      <a:pt x="361" y="183"/>
                    </a:cubicBezTo>
                    <a:cubicBezTo>
                      <a:pt x="361" y="208"/>
                      <a:pt x="346" y="224"/>
                      <a:pt x="318" y="224"/>
                    </a:cubicBezTo>
                    <a:cubicBezTo>
                      <a:pt x="283" y="224"/>
                      <a:pt x="247" y="224"/>
                      <a:pt x="211" y="224"/>
                    </a:cubicBezTo>
                    <a:cubicBezTo>
                      <a:pt x="175" y="224"/>
                      <a:pt x="139" y="224"/>
                      <a:pt x="100" y="224"/>
                    </a:cubicBezTo>
                    <a:close/>
                    <a:moveTo>
                      <a:pt x="102" y="157"/>
                    </a:moveTo>
                    <a:cubicBezTo>
                      <a:pt x="160" y="157"/>
                      <a:pt x="218" y="157"/>
                      <a:pt x="276" y="157"/>
                    </a:cubicBezTo>
                    <a:cubicBezTo>
                      <a:pt x="263" y="113"/>
                      <a:pt x="226" y="88"/>
                      <a:pt x="182" y="90"/>
                    </a:cubicBezTo>
                    <a:cubicBezTo>
                      <a:pt x="141" y="93"/>
                      <a:pt x="108" y="120"/>
                      <a:pt x="102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D6ABC955-136B-4FF2-9C15-E0B8815288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1213" y="-2552458"/>
                <a:ext cx="1073150" cy="1139825"/>
              </a:xfrm>
              <a:custGeom>
                <a:avLst/>
                <a:gdLst>
                  <a:gd name="T0" fmla="*/ 101 w 361"/>
                  <a:gd name="T1" fmla="*/ 223 h 383"/>
                  <a:gd name="T2" fmla="*/ 226 w 361"/>
                  <a:gd name="T3" fmla="*/ 277 h 383"/>
                  <a:gd name="T4" fmla="*/ 277 w 361"/>
                  <a:gd name="T5" fmla="*/ 277 h 383"/>
                  <a:gd name="T6" fmla="*/ 261 w 361"/>
                  <a:gd name="T7" fmla="*/ 347 h 383"/>
                  <a:gd name="T8" fmla="*/ 38 w 361"/>
                  <a:gd name="T9" fmla="*/ 280 h 383"/>
                  <a:gd name="T10" fmla="*/ 47 w 361"/>
                  <a:gd name="T11" fmla="*/ 81 h 383"/>
                  <a:gd name="T12" fmla="*/ 238 w 361"/>
                  <a:gd name="T13" fmla="*/ 22 h 383"/>
                  <a:gd name="T14" fmla="*/ 360 w 361"/>
                  <a:gd name="T15" fmla="*/ 182 h 383"/>
                  <a:gd name="T16" fmla="*/ 319 w 361"/>
                  <a:gd name="T17" fmla="*/ 223 h 383"/>
                  <a:gd name="T18" fmla="*/ 101 w 361"/>
                  <a:gd name="T19" fmla="*/ 223 h 383"/>
                  <a:gd name="T20" fmla="*/ 101 w 361"/>
                  <a:gd name="T21" fmla="*/ 157 h 383"/>
                  <a:gd name="T22" fmla="*/ 275 w 361"/>
                  <a:gd name="T23" fmla="*/ 157 h 383"/>
                  <a:gd name="T24" fmla="*/ 188 w 361"/>
                  <a:gd name="T25" fmla="*/ 89 h 383"/>
                  <a:gd name="T26" fmla="*/ 101 w 361"/>
                  <a:gd name="T27" fmla="*/ 15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383">
                    <a:moveTo>
                      <a:pt x="101" y="223"/>
                    </a:moveTo>
                    <a:cubicBezTo>
                      <a:pt x="125" y="279"/>
                      <a:pt x="174" y="297"/>
                      <a:pt x="226" y="277"/>
                    </a:cubicBezTo>
                    <a:cubicBezTo>
                      <a:pt x="242" y="272"/>
                      <a:pt x="264" y="270"/>
                      <a:pt x="277" y="277"/>
                    </a:cubicBezTo>
                    <a:cubicBezTo>
                      <a:pt x="305" y="294"/>
                      <a:pt x="296" y="330"/>
                      <a:pt x="261" y="347"/>
                    </a:cubicBezTo>
                    <a:cubicBezTo>
                      <a:pt x="185" y="383"/>
                      <a:pt x="85" y="353"/>
                      <a:pt x="38" y="280"/>
                    </a:cubicBezTo>
                    <a:cubicBezTo>
                      <a:pt x="0" y="220"/>
                      <a:pt x="4" y="137"/>
                      <a:pt x="47" y="81"/>
                    </a:cubicBezTo>
                    <a:cubicBezTo>
                      <a:pt x="92" y="24"/>
                      <a:pt x="169" y="0"/>
                      <a:pt x="238" y="22"/>
                    </a:cubicBezTo>
                    <a:cubicBezTo>
                      <a:pt x="307" y="43"/>
                      <a:pt x="359" y="111"/>
                      <a:pt x="360" y="182"/>
                    </a:cubicBezTo>
                    <a:cubicBezTo>
                      <a:pt x="361" y="207"/>
                      <a:pt x="346" y="223"/>
                      <a:pt x="319" y="223"/>
                    </a:cubicBezTo>
                    <a:cubicBezTo>
                      <a:pt x="247" y="223"/>
                      <a:pt x="175" y="223"/>
                      <a:pt x="101" y="223"/>
                    </a:cubicBezTo>
                    <a:close/>
                    <a:moveTo>
                      <a:pt x="101" y="157"/>
                    </a:moveTo>
                    <a:cubicBezTo>
                      <a:pt x="160" y="157"/>
                      <a:pt x="218" y="157"/>
                      <a:pt x="275" y="157"/>
                    </a:cubicBezTo>
                    <a:cubicBezTo>
                      <a:pt x="266" y="116"/>
                      <a:pt x="231" y="89"/>
                      <a:pt x="188" y="89"/>
                    </a:cubicBezTo>
                    <a:cubicBezTo>
                      <a:pt x="146" y="89"/>
                      <a:pt x="111" y="115"/>
                      <a:pt x="101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A5E953D1-5971-4827-A743-D6B0B51D2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326" y="-2549283"/>
                <a:ext cx="939800" cy="1116013"/>
              </a:xfrm>
              <a:custGeom>
                <a:avLst/>
                <a:gdLst>
                  <a:gd name="T0" fmla="*/ 0 w 316"/>
                  <a:gd name="T1" fmla="*/ 185 h 375"/>
                  <a:gd name="T2" fmla="*/ 98 w 316"/>
                  <a:gd name="T3" fmla="*/ 31 h 375"/>
                  <a:gd name="T4" fmla="*/ 283 w 316"/>
                  <a:gd name="T5" fmla="*/ 50 h 375"/>
                  <a:gd name="T6" fmla="*/ 305 w 316"/>
                  <a:gd name="T7" fmla="*/ 104 h 375"/>
                  <a:gd name="T8" fmla="*/ 240 w 316"/>
                  <a:gd name="T9" fmla="*/ 121 h 375"/>
                  <a:gd name="T10" fmla="*/ 177 w 316"/>
                  <a:gd name="T11" fmla="*/ 95 h 375"/>
                  <a:gd name="T12" fmla="*/ 87 w 316"/>
                  <a:gd name="T13" fmla="*/ 154 h 375"/>
                  <a:gd name="T14" fmla="*/ 115 w 316"/>
                  <a:gd name="T15" fmla="*/ 259 h 375"/>
                  <a:gd name="T16" fmla="*/ 220 w 316"/>
                  <a:gd name="T17" fmla="*/ 267 h 375"/>
                  <a:gd name="T18" fmla="*/ 245 w 316"/>
                  <a:gd name="T19" fmla="*/ 251 h 375"/>
                  <a:gd name="T20" fmla="*/ 299 w 316"/>
                  <a:gd name="T21" fmla="*/ 257 h 375"/>
                  <a:gd name="T22" fmla="*/ 295 w 316"/>
                  <a:gd name="T23" fmla="*/ 312 h 375"/>
                  <a:gd name="T24" fmla="*/ 93 w 316"/>
                  <a:gd name="T25" fmla="*/ 340 h 375"/>
                  <a:gd name="T26" fmla="*/ 0 w 316"/>
                  <a:gd name="T27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6" h="375">
                    <a:moveTo>
                      <a:pt x="0" y="185"/>
                    </a:moveTo>
                    <a:cubicBezTo>
                      <a:pt x="2" y="116"/>
                      <a:pt x="34" y="62"/>
                      <a:pt x="98" y="31"/>
                    </a:cubicBezTo>
                    <a:cubicBezTo>
                      <a:pt x="162" y="0"/>
                      <a:pt x="225" y="6"/>
                      <a:pt x="283" y="50"/>
                    </a:cubicBezTo>
                    <a:cubicBezTo>
                      <a:pt x="301" y="63"/>
                      <a:pt x="315" y="80"/>
                      <a:pt x="305" y="104"/>
                    </a:cubicBezTo>
                    <a:cubicBezTo>
                      <a:pt x="295" y="131"/>
                      <a:pt x="268" y="136"/>
                      <a:pt x="240" y="121"/>
                    </a:cubicBezTo>
                    <a:cubicBezTo>
                      <a:pt x="220" y="110"/>
                      <a:pt x="199" y="97"/>
                      <a:pt x="177" y="95"/>
                    </a:cubicBezTo>
                    <a:cubicBezTo>
                      <a:pt x="136" y="90"/>
                      <a:pt x="103" y="115"/>
                      <a:pt x="87" y="154"/>
                    </a:cubicBezTo>
                    <a:cubicBezTo>
                      <a:pt x="73" y="191"/>
                      <a:pt x="84" y="232"/>
                      <a:pt x="115" y="259"/>
                    </a:cubicBezTo>
                    <a:cubicBezTo>
                      <a:pt x="145" y="284"/>
                      <a:pt x="185" y="287"/>
                      <a:pt x="220" y="267"/>
                    </a:cubicBezTo>
                    <a:cubicBezTo>
                      <a:pt x="229" y="262"/>
                      <a:pt x="236" y="256"/>
                      <a:pt x="245" y="251"/>
                    </a:cubicBezTo>
                    <a:cubicBezTo>
                      <a:pt x="264" y="238"/>
                      <a:pt x="284" y="239"/>
                      <a:pt x="299" y="257"/>
                    </a:cubicBezTo>
                    <a:cubicBezTo>
                      <a:pt x="316" y="276"/>
                      <a:pt x="310" y="295"/>
                      <a:pt x="295" y="312"/>
                    </a:cubicBezTo>
                    <a:cubicBezTo>
                      <a:pt x="251" y="362"/>
                      <a:pt x="160" y="375"/>
                      <a:pt x="93" y="340"/>
                    </a:cubicBezTo>
                    <a:cubicBezTo>
                      <a:pt x="32" y="308"/>
                      <a:pt x="1" y="256"/>
                      <a:pt x="0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E047D4B-B32F-4306-8EF8-979078057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6" y="-2528646"/>
                <a:ext cx="938213" cy="1031875"/>
              </a:xfrm>
              <a:custGeom>
                <a:avLst/>
                <a:gdLst>
                  <a:gd name="T0" fmla="*/ 158 w 316"/>
                  <a:gd name="T1" fmla="*/ 216 h 347"/>
                  <a:gd name="T2" fmla="*/ 234 w 316"/>
                  <a:gd name="T3" fmla="*/ 35 h 347"/>
                  <a:gd name="T4" fmla="*/ 287 w 316"/>
                  <a:gd name="T5" fmla="*/ 10 h 347"/>
                  <a:gd name="T6" fmla="*/ 307 w 316"/>
                  <a:gd name="T7" fmla="*/ 61 h 347"/>
                  <a:gd name="T8" fmla="*/ 195 w 316"/>
                  <a:gd name="T9" fmla="*/ 322 h 347"/>
                  <a:gd name="T10" fmla="*/ 158 w 316"/>
                  <a:gd name="T11" fmla="*/ 347 h 347"/>
                  <a:gd name="T12" fmla="*/ 121 w 316"/>
                  <a:gd name="T13" fmla="*/ 321 h 347"/>
                  <a:gd name="T14" fmla="*/ 11 w 316"/>
                  <a:gd name="T15" fmla="*/ 66 h 347"/>
                  <a:gd name="T16" fmla="*/ 30 w 316"/>
                  <a:gd name="T17" fmla="*/ 10 h 347"/>
                  <a:gd name="T18" fmla="*/ 83 w 316"/>
                  <a:gd name="T19" fmla="*/ 36 h 347"/>
                  <a:gd name="T20" fmla="*/ 158 w 316"/>
                  <a:gd name="T21" fmla="*/ 21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347">
                    <a:moveTo>
                      <a:pt x="158" y="216"/>
                    </a:moveTo>
                    <a:cubicBezTo>
                      <a:pt x="185" y="150"/>
                      <a:pt x="209" y="92"/>
                      <a:pt x="234" y="35"/>
                    </a:cubicBezTo>
                    <a:cubicBezTo>
                      <a:pt x="246" y="8"/>
                      <a:pt x="266" y="0"/>
                      <a:pt x="287" y="10"/>
                    </a:cubicBezTo>
                    <a:cubicBezTo>
                      <a:pt x="308" y="21"/>
                      <a:pt x="316" y="39"/>
                      <a:pt x="307" y="61"/>
                    </a:cubicBezTo>
                    <a:cubicBezTo>
                      <a:pt x="270" y="149"/>
                      <a:pt x="234" y="236"/>
                      <a:pt x="195" y="322"/>
                    </a:cubicBezTo>
                    <a:cubicBezTo>
                      <a:pt x="189" y="334"/>
                      <a:pt x="170" y="347"/>
                      <a:pt x="158" y="347"/>
                    </a:cubicBezTo>
                    <a:cubicBezTo>
                      <a:pt x="145" y="347"/>
                      <a:pt x="126" y="334"/>
                      <a:pt x="121" y="321"/>
                    </a:cubicBezTo>
                    <a:cubicBezTo>
                      <a:pt x="82" y="237"/>
                      <a:pt x="46" y="151"/>
                      <a:pt x="11" y="66"/>
                    </a:cubicBezTo>
                    <a:cubicBezTo>
                      <a:pt x="0" y="40"/>
                      <a:pt x="8" y="19"/>
                      <a:pt x="30" y="10"/>
                    </a:cubicBezTo>
                    <a:cubicBezTo>
                      <a:pt x="51" y="1"/>
                      <a:pt x="72" y="10"/>
                      <a:pt x="83" y="36"/>
                    </a:cubicBezTo>
                    <a:cubicBezTo>
                      <a:pt x="107" y="94"/>
                      <a:pt x="131" y="152"/>
                      <a:pt x="158" y="2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FA4EC9A-CC9E-4BDE-9EAB-7EA06AF93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-2515946"/>
                <a:ext cx="674688" cy="1025525"/>
              </a:xfrm>
              <a:custGeom>
                <a:avLst/>
                <a:gdLst>
                  <a:gd name="T0" fmla="*/ 0 w 227"/>
                  <a:gd name="T1" fmla="*/ 241 h 345"/>
                  <a:gd name="T2" fmla="*/ 5 w 227"/>
                  <a:gd name="T3" fmla="*/ 160 h 345"/>
                  <a:gd name="T4" fmla="*/ 175 w 227"/>
                  <a:gd name="T5" fmla="*/ 2 h 345"/>
                  <a:gd name="T6" fmla="*/ 226 w 227"/>
                  <a:gd name="T7" fmla="*/ 38 h 345"/>
                  <a:gd name="T8" fmla="*/ 184 w 227"/>
                  <a:gd name="T9" fmla="*/ 81 h 345"/>
                  <a:gd name="T10" fmla="*/ 81 w 227"/>
                  <a:gd name="T11" fmla="*/ 203 h 345"/>
                  <a:gd name="T12" fmla="*/ 81 w 227"/>
                  <a:gd name="T13" fmla="*/ 302 h 345"/>
                  <a:gd name="T14" fmla="*/ 44 w 227"/>
                  <a:gd name="T15" fmla="*/ 345 h 345"/>
                  <a:gd name="T16" fmla="*/ 2 w 227"/>
                  <a:gd name="T17" fmla="*/ 302 h 345"/>
                  <a:gd name="T18" fmla="*/ 2 w 227"/>
                  <a:gd name="T19" fmla="*/ 241 h 345"/>
                  <a:gd name="T20" fmla="*/ 0 w 227"/>
                  <a:gd name="T21" fmla="*/ 24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345">
                    <a:moveTo>
                      <a:pt x="0" y="241"/>
                    </a:moveTo>
                    <a:cubicBezTo>
                      <a:pt x="2" y="214"/>
                      <a:pt x="2" y="187"/>
                      <a:pt x="5" y="160"/>
                    </a:cubicBezTo>
                    <a:cubicBezTo>
                      <a:pt x="15" y="74"/>
                      <a:pt x="89" y="5"/>
                      <a:pt x="175" y="2"/>
                    </a:cubicBezTo>
                    <a:cubicBezTo>
                      <a:pt x="204" y="0"/>
                      <a:pt x="224" y="15"/>
                      <a:pt x="226" y="38"/>
                    </a:cubicBezTo>
                    <a:cubicBezTo>
                      <a:pt x="227" y="60"/>
                      <a:pt x="212" y="76"/>
                      <a:pt x="184" y="81"/>
                    </a:cubicBezTo>
                    <a:cubicBezTo>
                      <a:pt x="110" y="94"/>
                      <a:pt x="81" y="128"/>
                      <a:pt x="81" y="203"/>
                    </a:cubicBezTo>
                    <a:cubicBezTo>
                      <a:pt x="81" y="236"/>
                      <a:pt x="81" y="269"/>
                      <a:pt x="81" y="302"/>
                    </a:cubicBezTo>
                    <a:cubicBezTo>
                      <a:pt x="80" y="327"/>
                      <a:pt x="65" y="345"/>
                      <a:pt x="44" y="345"/>
                    </a:cubicBezTo>
                    <a:cubicBezTo>
                      <a:pt x="20" y="345"/>
                      <a:pt x="3" y="329"/>
                      <a:pt x="2" y="302"/>
                    </a:cubicBezTo>
                    <a:cubicBezTo>
                      <a:pt x="1" y="282"/>
                      <a:pt x="2" y="262"/>
                      <a:pt x="2" y="241"/>
                    </a:cubicBezTo>
                    <a:cubicBezTo>
                      <a:pt x="1" y="241"/>
                      <a:pt x="1" y="241"/>
                      <a:pt x="0" y="2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F9D6FB21-F219-49F8-BDE0-49E8772FC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-2512771"/>
                <a:ext cx="241300" cy="1035050"/>
              </a:xfrm>
              <a:custGeom>
                <a:avLst/>
                <a:gdLst>
                  <a:gd name="T0" fmla="*/ 81 w 81"/>
                  <a:gd name="T1" fmla="*/ 176 h 348"/>
                  <a:gd name="T2" fmla="*/ 81 w 81"/>
                  <a:gd name="T3" fmla="*/ 301 h 348"/>
                  <a:gd name="T4" fmla="*/ 43 w 81"/>
                  <a:gd name="T5" fmla="*/ 347 h 348"/>
                  <a:gd name="T6" fmla="*/ 1 w 81"/>
                  <a:gd name="T7" fmla="*/ 302 h 348"/>
                  <a:gd name="T8" fmla="*/ 1 w 81"/>
                  <a:gd name="T9" fmla="*/ 46 h 348"/>
                  <a:gd name="T10" fmla="*/ 40 w 81"/>
                  <a:gd name="T11" fmla="*/ 1 h 348"/>
                  <a:gd name="T12" fmla="*/ 81 w 81"/>
                  <a:gd name="T13" fmla="*/ 48 h 348"/>
                  <a:gd name="T14" fmla="*/ 81 w 81"/>
                  <a:gd name="T15" fmla="*/ 17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48">
                    <a:moveTo>
                      <a:pt x="81" y="176"/>
                    </a:moveTo>
                    <a:cubicBezTo>
                      <a:pt x="81" y="217"/>
                      <a:pt x="81" y="259"/>
                      <a:pt x="81" y="301"/>
                    </a:cubicBezTo>
                    <a:cubicBezTo>
                      <a:pt x="81" y="329"/>
                      <a:pt x="66" y="346"/>
                      <a:pt x="43" y="347"/>
                    </a:cubicBezTo>
                    <a:cubicBezTo>
                      <a:pt x="18" y="348"/>
                      <a:pt x="1" y="331"/>
                      <a:pt x="1" y="302"/>
                    </a:cubicBezTo>
                    <a:cubicBezTo>
                      <a:pt x="0" y="217"/>
                      <a:pt x="0" y="131"/>
                      <a:pt x="1" y="46"/>
                    </a:cubicBezTo>
                    <a:cubicBezTo>
                      <a:pt x="1" y="20"/>
                      <a:pt x="18" y="2"/>
                      <a:pt x="40" y="1"/>
                    </a:cubicBezTo>
                    <a:cubicBezTo>
                      <a:pt x="63" y="0"/>
                      <a:pt x="80" y="19"/>
                      <a:pt x="81" y="48"/>
                    </a:cubicBezTo>
                    <a:cubicBezTo>
                      <a:pt x="81" y="90"/>
                      <a:pt x="81" y="133"/>
                      <a:pt x="81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97BB6BC-4AFE-4FEB-B5CA-B11A660B5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-2876308"/>
                <a:ext cx="255588" cy="258763"/>
              </a:xfrm>
              <a:custGeom>
                <a:avLst/>
                <a:gdLst>
                  <a:gd name="T0" fmla="*/ 41 w 86"/>
                  <a:gd name="T1" fmla="*/ 1 h 87"/>
                  <a:gd name="T2" fmla="*/ 85 w 86"/>
                  <a:gd name="T3" fmla="*/ 43 h 87"/>
                  <a:gd name="T4" fmla="*/ 42 w 86"/>
                  <a:gd name="T5" fmla="*/ 87 h 87"/>
                  <a:gd name="T6" fmla="*/ 0 w 86"/>
                  <a:gd name="T7" fmla="*/ 44 h 87"/>
                  <a:gd name="T8" fmla="*/ 41 w 86"/>
                  <a:gd name="T9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7">
                    <a:moveTo>
                      <a:pt x="41" y="1"/>
                    </a:moveTo>
                    <a:cubicBezTo>
                      <a:pt x="63" y="0"/>
                      <a:pt x="85" y="21"/>
                      <a:pt x="85" y="43"/>
                    </a:cubicBezTo>
                    <a:cubicBezTo>
                      <a:pt x="86" y="68"/>
                      <a:pt x="67" y="87"/>
                      <a:pt x="42" y="87"/>
                    </a:cubicBezTo>
                    <a:cubicBezTo>
                      <a:pt x="18" y="87"/>
                      <a:pt x="0" y="68"/>
                      <a:pt x="0" y="44"/>
                    </a:cubicBezTo>
                    <a:cubicBezTo>
                      <a:pt x="0" y="22"/>
                      <a:pt x="19" y="1"/>
                      <a:pt x="4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Группа 6">
              <a:extLst>
                <a:ext uri="{FF2B5EF4-FFF2-40B4-BE49-F238E27FC236}">
                  <a16:creationId xmlns:a16="http://schemas.microsoft.com/office/drawing/2014/main" id="{B184E4E4-71BE-475E-AC20-F9CFC4856612}"/>
                </a:ext>
              </a:extLst>
            </p:cNvPr>
            <p:cNvGrpSpPr/>
            <p:nvPr/>
          </p:nvGrpSpPr>
          <p:grpSpPr>
            <a:xfrm>
              <a:off x="4095364" y="-1265853"/>
              <a:ext cx="1055492" cy="1175711"/>
              <a:chOff x="-468312" y="-4139958"/>
              <a:chExt cx="3163888" cy="3524250"/>
            </a:xfrm>
            <a:grpFill/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AE70BA7C-B5EF-4151-8D9C-0D27D53CC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3" y="-3387483"/>
                <a:ext cx="684213" cy="1941513"/>
              </a:xfrm>
              <a:custGeom>
                <a:avLst/>
                <a:gdLst>
                  <a:gd name="T0" fmla="*/ 185 w 230"/>
                  <a:gd name="T1" fmla="*/ 653 h 653"/>
                  <a:gd name="T2" fmla="*/ 44 w 230"/>
                  <a:gd name="T3" fmla="*/ 653 h 653"/>
                  <a:gd name="T4" fmla="*/ 0 w 230"/>
                  <a:gd name="T5" fmla="*/ 608 h 653"/>
                  <a:gd name="T6" fmla="*/ 0 w 230"/>
                  <a:gd name="T7" fmla="*/ 45 h 653"/>
                  <a:gd name="T8" fmla="*/ 44 w 230"/>
                  <a:gd name="T9" fmla="*/ 0 h 653"/>
                  <a:gd name="T10" fmla="*/ 185 w 230"/>
                  <a:gd name="T11" fmla="*/ 0 h 653"/>
                  <a:gd name="T12" fmla="*/ 230 w 230"/>
                  <a:gd name="T13" fmla="*/ 45 h 653"/>
                  <a:gd name="T14" fmla="*/ 230 w 230"/>
                  <a:gd name="T15" fmla="*/ 608 h 653"/>
                  <a:gd name="T16" fmla="*/ 185 w 230"/>
                  <a:gd name="T17" fmla="*/ 65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653">
                    <a:moveTo>
                      <a:pt x="185" y="653"/>
                    </a:moveTo>
                    <a:cubicBezTo>
                      <a:pt x="44" y="653"/>
                      <a:pt x="44" y="653"/>
                      <a:pt x="44" y="653"/>
                    </a:cubicBezTo>
                    <a:cubicBezTo>
                      <a:pt x="19" y="653"/>
                      <a:pt x="0" y="633"/>
                      <a:pt x="0" y="60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19" y="0"/>
                      <a:pt x="44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210" y="0"/>
                      <a:pt x="230" y="20"/>
                      <a:pt x="230" y="45"/>
                    </a:cubicBezTo>
                    <a:cubicBezTo>
                      <a:pt x="230" y="608"/>
                      <a:pt x="230" y="608"/>
                      <a:pt x="230" y="608"/>
                    </a:cubicBezTo>
                    <a:cubicBezTo>
                      <a:pt x="230" y="633"/>
                      <a:pt x="210" y="653"/>
                      <a:pt x="185" y="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4686AFD4-8139-4689-8BA7-B2083D8E6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8312" y="-2528646"/>
                <a:ext cx="685800" cy="1082675"/>
              </a:xfrm>
              <a:custGeom>
                <a:avLst/>
                <a:gdLst>
                  <a:gd name="T0" fmla="*/ 186 w 231"/>
                  <a:gd name="T1" fmla="*/ 364 h 364"/>
                  <a:gd name="T2" fmla="*/ 45 w 231"/>
                  <a:gd name="T3" fmla="*/ 364 h 364"/>
                  <a:gd name="T4" fmla="*/ 0 w 231"/>
                  <a:gd name="T5" fmla="*/ 319 h 364"/>
                  <a:gd name="T6" fmla="*/ 0 w 231"/>
                  <a:gd name="T7" fmla="*/ 44 h 364"/>
                  <a:gd name="T8" fmla="*/ 45 w 231"/>
                  <a:gd name="T9" fmla="*/ 0 h 364"/>
                  <a:gd name="T10" fmla="*/ 186 w 231"/>
                  <a:gd name="T11" fmla="*/ 0 h 364"/>
                  <a:gd name="T12" fmla="*/ 231 w 231"/>
                  <a:gd name="T13" fmla="*/ 44 h 364"/>
                  <a:gd name="T14" fmla="*/ 231 w 231"/>
                  <a:gd name="T15" fmla="*/ 319 h 364"/>
                  <a:gd name="T16" fmla="*/ 186 w 231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64">
                    <a:moveTo>
                      <a:pt x="186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20" y="364"/>
                      <a:pt x="0" y="344"/>
                      <a:pt x="0" y="31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1" y="19"/>
                      <a:pt x="231" y="44"/>
                    </a:cubicBezTo>
                    <a:cubicBezTo>
                      <a:pt x="231" y="319"/>
                      <a:pt x="231" y="319"/>
                      <a:pt x="231" y="319"/>
                    </a:cubicBezTo>
                    <a:cubicBezTo>
                      <a:pt x="231" y="344"/>
                      <a:pt x="211" y="364"/>
                      <a:pt x="186" y="3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59187FC4-AA8E-466B-8CCD-D139E02BC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0" y="-4139958"/>
                <a:ext cx="682626" cy="3524250"/>
              </a:xfrm>
              <a:custGeom>
                <a:avLst/>
                <a:gdLst>
                  <a:gd name="T0" fmla="*/ 186 w 230"/>
                  <a:gd name="T1" fmla="*/ 1185 h 1185"/>
                  <a:gd name="T2" fmla="*/ 44 w 230"/>
                  <a:gd name="T3" fmla="*/ 1185 h 1185"/>
                  <a:gd name="T4" fmla="*/ 0 w 230"/>
                  <a:gd name="T5" fmla="*/ 1141 h 1185"/>
                  <a:gd name="T6" fmla="*/ 0 w 230"/>
                  <a:gd name="T7" fmla="*/ 47 h 1185"/>
                  <a:gd name="T8" fmla="*/ 47 w 230"/>
                  <a:gd name="T9" fmla="*/ 0 h 1185"/>
                  <a:gd name="T10" fmla="*/ 183 w 230"/>
                  <a:gd name="T11" fmla="*/ 0 h 1185"/>
                  <a:gd name="T12" fmla="*/ 230 w 230"/>
                  <a:gd name="T13" fmla="*/ 47 h 1185"/>
                  <a:gd name="T14" fmla="*/ 230 w 230"/>
                  <a:gd name="T15" fmla="*/ 1141 h 1185"/>
                  <a:gd name="T16" fmla="*/ 186 w 230"/>
                  <a:gd name="T1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185">
                    <a:moveTo>
                      <a:pt x="186" y="1185"/>
                    </a:moveTo>
                    <a:cubicBezTo>
                      <a:pt x="44" y="1185"/>
                      <a:pt x="44" y="1185"/>
                      <a:pt x="44" y="1185"/>
                    </a:cubicBezTo>
                    <a:cubicBezTo>
                      <a:pt x="20" y="1185"/>
                      <a:pt x="0" y="1166"/>
                      <a:pt x="0" y="11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209" y="0"/>
                      <a:pt x="230" y="21"/>
                      <a:pt x="230" y="47"/>
                    </a:cubicBezTo>
                    <a:cubicBezTo>
                      <a:pt x="230" y="1141"/>
                      <a:pt x="230" y="1141"/>
                      <a:pt x="230" y="1141"/>
                    </a:cubicBezTo>
                    <a:cubicBezTo>
                      <a:pt x="230" y="1166"/>
                      <a:pt x="210" y="1185"/>
                      <a:pt x="186" y="1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30984915-4445-42D6-9731-D914AC08E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951" y="-2133358"/>
                <a:ext cx="682625" cy="687388"/>
              </a:xfrm>
              <a:custGeom>
                <a:avLst/>
                <a:gdLst>
                  <a:gd name="T0" fmla="*/ 186 w 230"/>
                  <a:gd name="T1" fmla="*/ 231 h 231"/>
                  <a:gd name="T2" fmla="*/ 45 w 230"/>
                  <a:gd name="T3" fmla="*/ 231 h 231"/>
                  <a:gd name="T4" fmla="*/ 0 w 230"/>
                  <a:gd name="T5" fmla="*/ 186 h 231"/>
                  <a:gd name="T6" fmla="*/ 0 w 230"/>
                  <a:gd name="T7" fmla="*/ 45 h 231"/>
                  <a:gd name="T8" fmla="*/ 45 w 230"/>
                  <a:gd name="T9" fmla="*/ 0 h 231"/>
                  <a:gd name="T10" fmla="*/ 186 w 230"/>
                  <a:gd name="T11" fmla="*/ 0 h 231"/>
                  <a:gd name="T12" fmla="*/ 230 w 230"/>
                  <a:gd name="T13" fmla="*/ 45 h 231"/>
                  <a:gd name="T14" fmla="*/ 230 w 230"/>
                  <a:gd name="T15" fmla="*/ 186 h 231"/>
                  <a:gd name="T16" fmla="*/ 186 w 230"/>
                  <a:gd name="T17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86" y="231"/>
                    </a:moveTo>
                    <a:cubicBezTo>
                      <a:pt x="45" y="231"/>
                      <a:pt x="45" y="231"/>
                      <a:pt x="45" y="231"/>
                    </a:cubicBezTo>
                    <a:cubicBezTo>
                      <a:pt x="20" y="231"/>
                      <a:pt x="0" y="211"/>
                      <a:pt x="0" y="18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0" y="20"/>
                      <a:pt x="230" y="45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11"/>
                      <a:pt x="211" y="231"/>
                      <a:pt x="186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55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C95D98E3-44D1-4596-BC09-FDDC818160E7}"/>
              </a:ext>
            </a:extLst>
          </p:cNvPr>
          <p:cNvSpPr/>
          <p:nvPr/>
        </p:nvSpPr>
        <p:spPr>
          <a:xfrm>
            <a:off x="8866431" y="4964353"/>
            <a:ext cx="2073840" cy="2073840"/>
          </a:xfrm>
          <a:prstGeom prst="ellipse">
            <a:avLst/>
          </a:prstGeom>
          <a:solidFill>
            <a:srgbClr val="8FD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43B91A-CB1F-41BA-9FEA-B2DFA2297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36" y="1451395"/>
            <a:ext cx="4705107" cy="8369725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1A1069C1-87A4-4DB2-A56F-3C299AD479CD}"/>
              </a:ext>
            </a:extLst>
          </p:cNvPr>
          <p:cNvSpPr txBox="1">
            <a:spLocks/>
          </p:cNvSpPr>
          <p:nvPr/>
        </p:nvSpPr>
        <p:spPr>
          <a:xfrm>
            <a:off x="695325" y="-69450"/>
            <a:ext cx="10553559" cy="945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ЗНАНИЕ СИМПТОМОВ ШИЗОФРЕНИИ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FF7272-1196-4766-A45D-5E757604B908}"/>
              </a:ext>
            </a:extLst>
          </p:cNvPr>
          <p:cNvSpPr txBox="1"/>
          <p:nvPr/>
        </p:nvSpPr>
        <p:spPr>
          <a:xfrm>
            <a:off x="270593" y="2773098"/>
            <a:ext cx="849463" cy="3105733"/>
          </a:xfrm>
          <a:prstGeom prst="rect">
            <a:avLst/>
          </a:prstGeom>
          <a:noFill/>
          <a:effectLst/>
        </p:spPr>
        <p:txBody>
          <a:bodyPr vert="vert270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50" noProof="1">
                <a:solidFill>
                  <a:srgbClr val="0C4486"/>
                </a:solidFill>
              </a:rPr>
              <a:t>НАСКОЛЬКО ЗНАКОМЫ С СИМПТОМАМИ ШИЗОФРЕНИИ</a:t>
            </a:r>
            <a:endParaRPr lang="ru-RU" sz="1600" b="1" spc="150" dirty="0">
              <a:solidFill>
                <a:srgbClr val="0C4486"/>
              </a:solidFill>
            </a:endParaRPr>
          </a:p>
        </p:txBody>
      </p:sp>
      <p:sp>
        <p:nvSpPr>
          <p:cNvPr id="30" name="Прямоугольник 32">
            <a:extLst>
              <a:ext uri="{FF2B5EF4-FFF2-40B4-BE49-F238E27FC236}">
                <a16:creationId xmlns:a16="http://schemas.microsoft.com/office/drawing/2014/main" id="{D82B6453-F853-4543-85AD-C3BB5F5E5303}"/>
              </a:ext>
            </a:extLst>
          </p:cNvPr>
          <p:cNvSpPr/>
          <p:nvPr/>
        </p:nvSpPr>
        <p:spPr>
          <a:xfrm>
            <a:off x="984110" y="3385935"/>
            <a:ext cx="217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dirty="0"/>
              <a:t>Знаю о симптомах шизофрении лишь в общих чертах</a:t>
            </a:r>
            <a:endParaRPr lang="uk-UA" sz="1200" dirty="0"/>
          </a:p>
        </p:txBody>
      </p:sp>
      <p:sp>
        <p:nvSpPr>
          <p:cNvPr id="31" name="Прямоугольник 35">
            <a:extLst>
              <a:ext uri="{FF2B5EF4-FFF2-40B4-BE49-F238E27FC236}">
                <a16:creationId xmlns:a16="http://schemas.microsoft.com/office/drawing/2014/main" id="{E00C43E0-EA65-48C4-828F-4CB5494F5A48}"/>
              </a:ext>
            </a:extLst>
          </p:cNvPr>
          <p:cNvSpPr/>
          <p:nvPr/>
        </p:nvSpPr>
        <p:spPr>
          <a:xfrm>
            <a:off x="1346409" y="4172193"/>
            <a:ext cx="1810416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200" dirty="0"/>
              <a:t>Знаю о симптомах шизофрении очень мало</a:t>
            </a:r>
            <a:endParaRPr lang="uk-UA" sz="1200" dirty="0"/>
          </a:p>
        </p:txBody>
      </p:sp>
      <p:sp>
        <p:nvSpPr>
          <p:cNvPr id="34" name="Прямоугольник 36">
            <a:extLst>
              <a:ext uri="{FF2B5EF4-FFF2-40B4-BE49-F238E27FC236}">
                <a16:creationId xmlns:a16="http://schemas.microsoft.com/office/drawing/2014/main" id="{654496BE-1374-45AA-A7B7-D3723B5108A7}"/>
              </a:ext>
            </a:extLst>
          </p:cNvPr>
          <p:cNvSpPr/>
          <p:nvPr/>
        </p:nvSpPr>
        <p:spPr>
          <a:xfrm>
            <a:off x="1065892" y="4703637"/>
            <a:ext cx="2090933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200" dirty="0"/>
              <a:t>Знаю о симптомах шизофрении достаточно много</a:t>
            </a:r>
            <a:endParaRPr lang="uk-UA" sz="1200" dirty="0"/>
          </a:p>
        </p:txBody>
      </p:sp>
      <p:sp>
        <p:nvSpPr>
          <p:cNvPr id="35" name="Прямоугольник 37">
            <a:extLst>
              <a:ext uri="{FF2B5EF4-FFF2-40B4-BE49-F238E27FC236}">
                <a16:creationId xmlns:a16="http://schemas.microsoft.com/office/drawing/2014/main" id="{6EEB8192-2473-418A-BCCE-CED6631F403F}"/>
              </a:ext>
            </a:extLst>
          </p:cNvPr>
          <p:cNvSpPr/>
          <p:nvPr/>
        </p:nvSpPr>
        <p:spPr>
          <a:xfrm>
            <a:off x="1016793" y="5382815"/>
            <a:ext cx="2140032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200" dirty="0"/>
              <a:t>Вообще не владею информацией о симптомах шизофрении</a:t>
            </a:r>
            <a:endParaRPr lang="uk-UA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6EBE45-EC12-40FC-97B5-1DECC24B9076}"/>
              </a:ext>
            </a:extLst>
          </p:cNvPr>
          <p:cNvSpPr txBox="1"/>
          <p:nvPr/>
        </p:nvSpPr>
        <p:spPr>
          <a:xfrm>
            <a:off x="309797" y="6063789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4% - Затрудняются ответить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AF5ADD-0DC8-4FE4-9B05-8BA854331044}"/>
              </a:ext>
            </a:extLst>
          </p:cNvPr>
          <p:cNvSpPr txBox="1"/>
          <p:nvPr/>
        </p:nvSpPr>
        <p:spPr>
          <a:xfrm>
            <a:off x="285008" y="6467766"/>
            <a:ext cx="11480512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Q13. Известно ли Вам о такой болезни как шизофрения? Q14. Укажите, насколько Вам известно о симптомах шизофрении? </a:t>
            </a:r>
          </a:p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Q15. Отметьте, пожалуйста, все симптомы, характеризующие, на Ваш взгляд, болезнь «шизофрению»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420EAF-C675-45AF-9ECA-15D678CEF968}"/>
              </a:ext>
            </a:extLst>
          </p:cNvPr>
          <p:cNvSpPr txBox="1"/>
          <p:nvPr/>
        </p:nvSpPr>
        <p:spPr>
          <a:xfrm>
            <a:off x="292783" y="6269217"/>
            <a:ext cx="9244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База: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Все респондент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ы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=1200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07E493-109F-4674-BFBC-F424B136E92A}"/>
              </a:ext>
            </a:extLst>
          </p:cNvPr>
          <p:cNvSpPr txBox="1"/>
          <p:nvPr/>
        </p:nvSpPr>
        <p:spPr>
          <a:xfrm>
            <a:off x="601918" y="777611"/>
            <a:ext cx="131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Данные в %</a:t>
            </a:r>
            <a:endParaRPr kumimoji="0" lang="uk-UA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49" name="Диаграмма 19">
            <a:extLst>
              <a:ext uri="{FF2B5EF4-FFF2-40B4-BE49-F238E27FC236}">
                <a16:creationId xmlns:a16="http://schemas.microsoft.com/office/drawing/2014/main" id="{469A5526-F9EA-49FC-8469-FC48BF74C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910628"/>
              </p:ext>
            </p:extLst>
          </p:nvPr>
        </p:nvGraphicFramePr>
        <p:xfrm>
          <a:off x="752354" y="1454779"/>
          <a:ext cx="5775768" cy="186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8A80A73-82E8-423D-BF27-EBA9062D7D35}"/>
              </a:ext>
            </a:extLst>
          </p:cNvPr>
          <p:cNvSpPr txBox="1"/>
          <p:nvPr/>
        </p:nvSpPr>
        <p:spPr>
          <a:xfrm>
            <a:off x="466288" y="1036177"/>
            <a:ext cx="4140435" cy="3194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C4486"/>
                </a:solidFill>
              </a:rPr>
              <a:t>ИЗВЕСТНО ЛИ ВАМ О ШИЗОФРЕНИИ?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094053-1B90-4A8F-AFD9-C0DF12C2D442}"/>
              </a:ext>
            </a:extLst>
          </p:cNvPr>
          <p:cNvSpPr txBox="1"/>
          <p:nvPr/>
        </p:nvSpPr>
        <p:spPr>
          <a:xfrm>
            <a:off x="4026495" y="6086245"/>
            <a:ext cx="99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База: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=1100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2" name="Таблица 40">
            <a:extLst>
              <a:ext uri="{FF2B5EF4-FFF2-40B4-BE49-F238E27FC236}">
                <a16:creationId xmlns:a16="http://schemas.microsoft.com/office/drawing/2014/main" id="{77332A3A-B777-42F3-9ADF-938F7922A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94963"/>
              </p:ext>
            </p:extLst>
          </p:nvPr>
        </p:nvGraphicFramePr>
        <p:xfrm>
          <a:off x="4949748" y="1549984"/>
          <a:ext cx="3045686" cy="455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686">
                  <a:extLst>
                    <a:ext uri="{9D8B030D-6E8A-4147-A177-3AD203B41FA5}">
                      <a16:colId xmlns:a16="http://schemas.microsoft.com/office/drawing/2014/main" val="3580095460"/>
                    </a:ext>
                  </a:extLst>
                </a:gridCol>
              </a:tblGrid>
              <a:tr h="294778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Галлюцинации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629170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Раздвоение личности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073779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Навязчивые идеи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051427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Агрессия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591943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Перепады настроения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975688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Эмоциональная отстраненность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671845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algn="r" fontAlgn="ctr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Суицидальные наклонности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1231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сна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336417"/>
                  </a:ext>
                </a:extLst>
              </a:tr>
              <a:tr h="424988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Равнодушие к себе и всему окружающему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303983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Головная боль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12315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Ступор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03167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Головокружение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86771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Тремор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030238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Проблемы с давлением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576303"/>
                  </a:ext>
                </a:extLst>
              </a:tr>
              <a:tr h="294778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Тошнота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739779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849890ED-2DB0-4771-8994-CA66B921B436}"/>
              </a:ext>
            </a:extLst>
          </p:cNvPr>
          <p:cNvSpPr txBox="1"/>
          <p:nvPr/>
        </p:nvSpPr>
        <p:spPr>
          <a:xfrm>
            <a:off x="5433041" y="1038327"/>
            <a:ext cx="675895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C4486"/>
                </a:solidFill>
              </a:rPr>
              <a:t>КАКИЕ ЗНАЮТ СИМПТОМЫ ШИЗОФРЕНИИ</a:t>
            </a:r>
            <a:endParaRPr lang="ru-RU" b="1" dirty="0">
              <a:solidFill>
                <a:srgbClr val="0C4486"/>
              </a:solidFill>
            </a:endParaRPr>
          </a:p>
        </p:txBody>
      </p:sp>
      <p:graphicFrame>
        <p:nvGraphicFramePr>
          <p:cNvPr id="54" name="Диаграмма 42">
            <a:extLst>
              <a:ext uri="{FF2B5EF4-FFF2-40B4-BE49-F238E27FC236}">
                <a16:creationId xmlns:a16="http://schemas.microsoft.com/office/drawing/2014/main" id="{D4A6C7DB-433E-430E-B56E-67EDED65B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158708"/>
              </p:ext>
            </p:extLst>
          </p:nvPr>
        </p:nvGraphicFramePr>
        <p:xfrm>
          <a:off x="8133309" y="1281766"/>
          <a:ext cx="4311421" cy="490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F92F4A02-5064-4EA3-BAAA-96C44366ED8D}"/>
              </a:ext>
            </a:extLst>
          </p:cNvPr>
          <p:cNvSpPr txBox="1"/>
          <p:nvPr/>
        </p:nvSpPr>
        <p:spPr>
          <a:xfrm>
            <a:off x="5975608" y="6092136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11% - Затрудняются ответить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A2430E-BF88-444E-AB7F-85A7F2368938}"/>
              </a:ext>
            </a:extLst>
          </p:cNvPr>
          <p:cNvSpPr txBox="1"/>
          <p:nvPr/>
        </p:nvSpPr>
        <p:spPr>
          <a:xfrm>
            <a:off x="3109756" y="3255564"/>
            <a:ext cx="1730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0C4486"/>
                </a:solidFill>
              </a:rPr>
              <a:t>57%</a:t>
            </a:r>
            <a:endParaRPr lang="ru-UA" sz="5400" b="1" dirty="0">
              <a:solidFill>
                <a:srgbClr val="0C4486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BB8EBA-2820-42BB-BC99-E5412AA3A132}"/>
              </a:ext>
            </a:extLst>
          </p:cNvPr>
          <p:cNvSpPr txBox="1"/>
          <p:nvPr/>
        </p:nvSpPr>
        <p:spPr>
          <a:xfrm>
            <a:off x="3109756" y="3898772"/>
            <a:ext cx="1730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0099CC"/>
                </a:solidFill>
              </a:rPr>
              <a:t>19%</a:t>
            </a:r>
            <a:endParaRPr lang="ru-UA" sz="5400" b="1" dirty="0">
              <a:solidFill>
                <a:srgbClr val="0099CC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05E036-8066-45D1-9D5A-1B7C593A890A}"/>
              </a:ext>
            </a:extLst>
          </p:cNvPr>
          <p:cNvSpPr txBox="1"/>
          <p:nvPr/>
        </p:nvSpPr>
        <p:spPr>
          <a:xfrm>
            <a:off x="3109756" y="4541980"/>
            <a:ext cx="1730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05CFC6"/>
                </a:solidFill>
              </a:rPr>
              <a:t>12%</a:t>
            </a:r>
            <a:endParaRPr lang="ru-UA" sz="5400" b="1" dirty="0">
              <a:solidFill>
                <a:srgbClr val="05CFC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3EDEBB-2FE0-4818-A0D3-9B04903F9E92}"/>
              </a:ext>
            </a:extLst>
          </p:cNvPr>
          <p:cNvSpPr txBox="1"/>
          <p:nvPr/>
        </p:nvSpPr>
        <p:spPr>
          <a:xfrm>
            <a:off x="3109756" y="5185189"/>
            <a:ext cx="1730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8FD8EC"/>
                </a:solidFill>
              </a:rPr>
              <a:t>9%</a:t>
            </a:r>
            <a:endParaRPr lang="ru-UA" sz="5400" b="1" dirty="0">
              <a:solidFill>
                <a:srgbClr val="8FD8EC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1AA74F43-8D54-4DDF-9142-38285B130022}"/>
              </a:ext>
            </a:extLst>
          </p:cNvPr>
          <p:cNvSpPr/>
          <p:nvPr/>
        </p:nvSpPr>
        <p:spPr>
          <a:xfrm>
            <a:off x="10795449" y="5922065"/>
            <a:ext cx="2073840" cy="2073840"/>
          </a:xfrm>
          <a:prstGeom prst="ellipse">
            <a:avLst/>
          </a:prstGeom>
          <a:solidFill>
            <a:srgbClr val="0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Знак множення 60">
            <a:extLst>
              <a:ext uri="{FF2B5EF4-FFF2-40B4-BE49-F238E27FC236}">
                <a16:creationId xmlns:a16="http://schemas.microsoft.com/office/drawing/2014/main" id="{73CA92AF-3465-4BF8-998D-4FDFCE496E38}"/>
              </a:ext>
            </a:extLst>
          </p:cNvPr>
          <p:cNvSpPr/>
          <p:nvPr/>
        </p:nvSpPr>
        <p:spPr>
          <a:xfrm rot="21155668">
            <a:off x="4706651" y="4238225"/>
            <a:ext cx="1504324" cy="1504322"/>
          </a:xfrm>
          <a:prstGeom prst="mathMultiply">
            <a:avLst/>
          </a:prstGeom>
          <a:solidFill>
            <a:srgbClr val="09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">
            <a:extLst>
              <a:ext uri="{FF2B5EF4-FFF2-40B4-BE49-F238E27FC236}">
                <a16:creationId xmlns:a16="http://schemas.microsoft.com/office/drawing/2014/main" id="{D688242D-389D-4591-9C54-9864EF3EA582}"/>
              </a:ext>
            </a:extLst>
          </p:cNvPr>
          <p:cNvGrpSpPr/>
          <p:nvPr/>
        </p:nvGrpSpPr>
        <p:grpSpPr>
          <a:xfrm>
            <a:off x="11150538" y="6101189"/>
            <a:ext cx="346137" cy="385561"/>
            <a:chOff x="-468312" y="-4139958"/>
            <a:chExt cx="3163888" cy="3524250"/>
          </a:xfrm>
          <a:solidFill>
            <a:schemeClr val="bg1"/>
          </a:solidFill>
        </p:grpSpPr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1C3ED431-C443-4DE0-9707-6ADA1D52E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-3387483"/>
              <a:ext cx="684213" cy="1941513"/>
            </a:xfrm>
            <a:custGeom>
              <a:avLst/>
              <a:gdLst>
                <a:gd name="T0" fmla="*/ 185 w 230"/>
                <a:gd name="T1" fmla="*/ 653 h 653"/>
                <a:gd name="T2" fmla="*/ 44 w 230"/>
                <a:gd name="T3" fmla="*/ 653 h 653"/>
                <a:gd name="T4" fmla="*/ 0 w 230"/>
                <a:gd name="T5" fmla="*/ 608 h 653"/>
                <a:gd name="T6" fmla="*/ 0 w 230"/>
                <a:gd name="T7" fmla="*/ 45 h 653"/>
                <a:gd name="T8" fmla="*/ 44 w 230"/>
                <a:gd name="T9" fmla="*/ 0 h 653"/>
                <a:gd name="T10" fmla="*/ 185 w 230"/>
                <a:gd name="T11" fmla="*/ 0 h 653"/>
                <a:gd name="T12" fmla="*/ 230 w 230"/>
                <a:gd name="T13" fmla="*/ 45 h 653"/>
                <a:gd name="T14" fmla="*/ 230 w 230"/>
                <a:gd name="T15" fmla="*/ 608 h 653"/>
                <a:gd name="T16" fmla="*/ 185 w 230"/>
                <a:gd name="T17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653">
                  <a:moveTo>
                    <a:pt x="185" y="653"/>
                  </a:moveTo>
                  <a:cubicBezTo>
                    <a:pt x="44" y="653"/>
                    <a:pt x="44" y="653"/>
                    <a:pt x="44" y="653"/>
                  </a:cubicBezTo>
                  <a:cubicBezTo>
                    <a:pt x="19" y="653"/>
                    <a:pt x="0" y="633"/>
                    <a:pt x="0" y="60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10" y="0"/>
                    <a:pt x="230" y="20"/>
                    <a:pt x="230" y="45"/>
                  </a:cubicBezTo>
                  <a:cubicBezTo>
                    <a:pt x="230" y="608"/>
                    <a:pt x="230" y="608"/>
                    <a:pt x="230" y="608"/>
                  </a:cubicBezTo>
                  <a:cubicBezTo>
                    <a:pt x="230" y="633"/>
                    <a:pt x="210" y="653"/>
                    <a:pt x="185" y="6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CCEFCFE5-0EC8-4C22-B2B4-DCE25BB51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312" y="-2528646"/>
              <a:ext cx="685800" cy="1082675"/>
            </a:xfrm>
            <a:custGeom>
              <a:avLst/>
              <a:gdLst>
                <a:gd name="T0" fmla="*/ 186 w 231"/>
                <a:gd name="T1" fmla="*/ 364 h 364"/>
                <a:gd name="T2" fmla="*/ 45 w 231"/>
                <a:gd name="T3" fmla="*/ 364 h 364"/>
                <a:gd name="T4" fmla="*/ 0 w 231"/>
                <a:gd name="T5" fmla="*/ 319 h 364"/>
                <a:gd name="T6" fmla="*/ 0 w 231"/>
                <a:gd name="T7" fmla="*/ 44 h 364"/>
                <a:gd name="T8" fmla="*/ 45 w 231"/>
                <a:gd name="T9" fmla="*/ 0 h 364"/>
                <a:gd name="T10" fmla="*/ 186 w 231"/>
                <a:gd name="T11" fmla="*/ 0 h 364"/>
                <a:gd name="T12" fmla="*/ 231 w 231"/>
                <a:gd name="T13" fmla="*/ 44 h 364"/>
                <a:gd name="T14" fmla="*/ 231 w 231"/>
                <a:gd name="T15" fmla="*/ 319 h 364"/>
                <a:gd name="T16" fmla="*/ 186 w 231"/>
                <a:gd name="T1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64">
                  <a:moveTo>
                    <a:pt x="186" y="364"/>
                  </a:moveTo>
                  <a:cubicBezTo>
                    <a:pt x="45" y="364"/>
                    <a:pt x="45" y="364"/>
                    <a:pt x="45" y="364"/>
                  </a:cubicBezTo>
                  <a:cubicBezTo>
                    <a:pt x="20" y="364"/>
                    <a:pt x="0" y="344"/>
                    <a:pt x="0" y="3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319"/>
                    <a:pt x="231" y="319"/>
                    <a:pt x="231" y="319"/>
                  </a:cubicBezTo>
                  <a:cubicBezTo>
                    <a:pt x="231" y="344"/>
                    <a:pt x="211" y="364"/>
                    <a:pt x="186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074DED21-7ADC-4349-A45E-409DC8C4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-4139958"/>
              <a:ext cx="682626" cy="3524250"/>
            </a:xfrm>
            <a:custGeom>
              <a:avLst/>
              <a:gdLst>
                <a:gd name="T0" fmla="*/ 186 w 230"/>
                <a:gd name="T1" fmla="*/ 1185 h 1185"/>
                <a:gd name="T2" fmla="*/ 44 w 230"/>
                <a:gd name="T3" fmla="*/ 1185 h 1185"/>
                <a:gd name="T4" fmla="*/ 0 w 230"/>
                <a:gd name="T5" fmla="*/ 1141 h 1185"/>
                <a:gd name="T6" fmla="*/ 0 w 230"/>
                <a:gd name="T7" fmla="*/ 47 h 1185"/>
                <a:gd name="T8" fmla="*/ 47 w 230"/>
                <a:gd name="T9" fmla="*/ 0 h 1185"/>
                <a:gd name="T10" fmla="*/ 183 w 230"/>
                <a:gd name="T11" fmla="*/ 0 h 1185"/>
                <a:gd name="T12" fmla="*/ 230 w 230"/>
                <a:gd name="T13" fmla="*/ 47 h 1185"/>
                <a:gd name="T14" fmla="*/ 230 w 230"/>
                <a:gd name="T15" fmla="*/ 1141 h 1185"/>
                <a:gd name="T16" fmla="*/ 186 w 230"/>
                <a:gd name="T17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185">
                  <a:moveTo>
                    <a:pt x="186" y="1185"/>
                  </a:moveTo>
                  <a:cubicBezTo>
                    <a:pt x="44" y="1185"/>
                    <a:pt x="44" y="1185"/>
                    <a:pt x="44" y="1185"/>
                  </a:cubicBezTo>
                  <a:cubicBezTo>
                    <a:pt x="20" y="1185"/>
                    <a:pt x="0" y="1166"/>
                    <a:pt x="0" y="11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9" y="0"/>
                    <a:pt x="230" y="21"/>
                    <a:pt x="230" y="47"/>
                  </a:cubicBezTo>
                  <a:cubicBezTo>
                    <a:pt x="230" y="1141"/>
                    <a:pt x="230" y="1141"/>
                    <a:pt x="230" y="1141"/>
                  </a:cubicBezTo>
                  <a:cubicBezTo>
                    <a:pt x="230" y="1166"/>
                    <a:pt x="210" y="1185"/>
                    <a:pt x="186" y="1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D9553FCC-E4F9-4E6E-8CA3-503425B17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-2133358"/>
              <a:ext cx="682625" cy="687388"/>
            </a:xfrm>
            <a:custGeom>
              <a:avLst/>
              <a:gdLst>
                <a:gd name="T0" fmla="*/ 186 w 230"/>
                <a:gd name="T1" fmla="*/ 231 h 231"/>
                <a:gd name="T2" fmla="*/ 45 w 230"/>
                <a:gd name="T3" fmla="*/ 231 h 231"/>
                <a:gd name="T4" fmla="*/ 0 w 230"/>
                <a:gd name="T5" fmla="*/ 186 h 231"/>
                <a:gd name="T6" fmla="*/ 0 w 230"/>
                <a:gd name="T7" fmla="*/ 45 h 231"/>
                <a:gd name="T8" fmla="*/ 45 w 230"/>
                <a:gd name="T9" fmla="*/ 0 h 231"/>
                <a:gd name="T10" fmla="*/ 186 w 230"/>
                <a:gd name="T11" fmla="*/ 0 h 231"/>
                <a:gd name="T12" fmla="*/ 230 w 230"/>
                <a:gd name="T13" fmla="*/ 45 h 231"/>
                <a:gd name="T14" fmla="*/ 230 w 230"/>
                <a:gd name="T15" fmla="*/ 186 h 231"/>
                <a:gd name="T16" fmla="*/ 186 w 230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86" y="231"/>
                  </a:moveTo>
                  <a:cubicBezTo>
                    <a:pt x="45" y="231"/>
                    <a:pt x="45" y="231"/>
                    <a:pt x="45" y="231"/>
                  </a:cubicBezTo>
                  <a:cubicBezTo>
                    <a:pt x="20" y="231"/>
                    <a:pt x="0" y="211"/>
                    <a:pt x="0" y="18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1" y="0"/>
                    <a:pt x="230" y="20"/>
                    <a:pt x="230" y="45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211"/>
                    <a:pt x="211" y="231"/>
                    <a:pt x="186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8777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36D26E-1E8A-418B-AEB3-3AE507F49F8F}"/>
              </a:ext>
            </a:extLst>
          </p:cNvPr>
          <p:cNvSpPr txBox="1"/>
          <p:nvPr/>
        </p:nvSpPr>
        <p:spPr>
          <a:xfrm>
            <a:off x="638308" y="6293765"/>
            <a:ext cx="11480512" cy="21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Q17. Прочитайте утверждения и укажите, насколько вы согласны с каждым их них по 5-бальной шкале, где 5 - полностью согласен(а), а 1 - категорически НЕ согласен(а)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072F8-83C3-4814-8A69-BF79B6CE5D15}"/>
              </a:ext>
            </a:extLst>
          </p:cNvPr>
          <p:cNvSpPr txBox="1"/>
          <p:nvPr/>
        </p:nvSpPr>
        <p:spPr>
          <a:xfrm>
            <a:off x="646083" y="6054646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База: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Все респондент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ы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=1200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1A1069C1-87A4-4DB2-A56F-3C299AD479CD}"/>
              </a:ext>
            </a:extLst>
          </p:cNvPr>
          <p:cNvSpPr txBox="1">
            <a:spLocks/>
          </p:cNvSpPr>
          <p:nvPr/>
        </p:nvSpPr>
        <p:spPr>
          <a:xfrm>
            <a:off x="875166" y="-67363"/>
            <a:ext cx="10553559" cy="945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МИФЫ О ШИЗОФРЕНИИ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2070F-7F72-EA5A-4D1E-5E29B2264FD3}"/>
              </a:ext>
            </a:extLst>
          </p:cNvPr>
          <p:cNvSpPr txBox="1"/>
          <p:nvPr/>
        </p:nvSpPr>
        <p:spPr>
          <a:xfrm>
            <a:off x="981782" y="877736"/>
            <a:ext cx="35386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50" i="1" dirty="0">
                <a:solidFill>
                  <a:prstClr val="black"/>
                </a:solidFill>
              </a:rPr>
              <a:t>- сума % </a:t>
            </a:r>
            <a:r>
              <a:rPr lang="ru-RU" sz="1050" i="1" dirty="0">
                <a:solidFill>
                  <a:prstClr val="black"/>
                </a:solidFill>
              </a:rPr>
              <a:t>полностью и скорее согласен/на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A8D3A-30B9-958D-4BF6-8E64670BCEE0}"/>
              </a:ext>
            </a:extLst>
          </p:cNvPr>
          <p:cNvSpPr txBox="1"/>
          <p:nvPr/>
        </p:nvSpPr>
        <p:spPr>
          <a:xfrm>
            <a:off x="603540" y="828487"/>
            <a:ext cx="61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1800" b="1" i="0" u="none" strike="noStrike" dirty="0">
                <a:solidFill>
                  <a:srgbClr val="0C4486"/>
                </a:solidFill>
                <a:effectLst/>
              </a:rPr>
              <a:t>T2B</a:t>
            </a:r>
            <a:endParaRPr lang="uk-UA" dirty="0">
              <a:solidFill>
                <a:srgbClr val="0C4486"/>
              </a:solidFill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1DE2F5C7-873A-4ACB-847E-BE0372E5C3C7}"/>
              </a:ext>
            </a:extLst>
          </p:cNvPr>
          <p:cNvGrpSpPr/>
          <p:nvPr/>
        </p:nvGrpSpPr>
        <p:grpSpPr>
          <a:xfrm>
            <a:off x="873232" y="1329435"/>
            <a:ext cx="1789336" cy="1806688"/>
            <a:chOff x="850280" y="1054536"/>
            <a:chExt cx="1789336" cy="1806688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D560A3E-15F3-4E1B-8DCB-0377007D4657}"/>
                </a:ext>
              </a:extLst>
            </p:cNvPr>
            <p:cNvSpPr/>
            <p:nvPr/>
          </p:nvSpPr>
          <p:spPr>
            <a:xfrm flipH="1">
              <a:off x="850280" y="1054536"/>
              <a:ext cx="1789336" cy="1806688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4A4E9B03-1873-4451-A1AB-E7998F78A996}"/>
                </a:ext>
              </a:extLst>
            </p:cNvPr>
            <p:cNvSpPr/>
            <p:nvPr/>
          </p:nvSpPr>
          <p:spPr>
            <a:xfrm flipH="1">
              <a:off x="1056145" y="1262397"/>
              <a:ext cx="1377606" cy="1390966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0D46F8-FFF6-4B53-7D32-30807DCDD14C}"/>
                </a:ext>
              </a:extLst>
            </p:cNvPr>
            <p:cNvSpPr/>
            <p:nvPr/>
          </p:nvSpPr>
          <p:spPr>
            <a:xfrm flipH="1">
              <a:off x="1262133" y="1460223"/>
              <a:ext cx="965631" cy="974994"/>
            </a:xfrm>
            <a:prstGeom prst="ellipse">
              <a:avLst/>
            </a:prstGeom>
            <a:solidFill>
              <a:srgbClr val="0099CC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4009A3-87CF-2D06-CECA-9350316C8C38}"/>
                </a:ext>
              </a:extLst>
            </p:cNvPr>
            <p:cNvSpPr/>
            <p:nvPr/>
          </p:nvSpPr>
          <p:spPr>
            <a:xfrm flipH="1">
              <a:off x="1215962" y="1642278"/>
              <a:ext cx="994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46%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9F3927F1-5A80-661B-098C-AA719F711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36" y="3274750"/>
            <a:ext cx="2607528" cy="405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kern="0" cap="all" dirty="0">
                <a:solidFill>
                  <a:srgbClr val="C00000"/>
                </a:solidFill>
                <a:ea typeface="宋体" pitchFamily="2" charset="-122"/>
              </a:rPr>
              <a:t>Люди с шизофренией опасны для общества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2841E24E-1D0B-2C61-5799-7E972AF55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853" y="3286325"/>
            <a:ext cx="2725723" cy="6206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kern="0" cap="all" dirty="0">
                <a:solidFill>
                  <a:srgbClr val="C00000"/>
                </a:solidFill>
                <a:ea typeface="宋体" pitchFamily="2" charset="-122"/>
              </a:rPr>
              <a:t>Люди с шизофренией должны быть изолированы от общества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9185E8D-438D-73B9-F1FC-7E12A5AC8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403" y="3274750"/>
            <a:ext cx="2904522" cy="6206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kern="0" cap="all" dirty="0">
                <a:solidFill>
                  <a:schemeClr val="bg2">
                    <a:lumMod val="25000"/>
                  </a:schemeClr>
                </a:solidFill>
                <a:ea typeface="宋体" pitchFamily="2" charset="-122"/>
              </a:rPr>
              <a:t>Люди с шизофренией видят галлюцинации, как показывают в кино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46E98C77-1F33-A9C6-F304-883A71FC2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139" y="3274750"/>
            <a:ext cx="2378667" cy="405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kern="0" cap="all" dirty="0">
                <a:solidFill>
                  <a:srgbClr val="C00000"/>
                </a:solidFill>
                <a:ea typeface="宋体" pitchFamily="2" charset="-122"/>
              </a:rPr>
              <a:t>Шизофрения это очень редкое заболевание 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2B648596-93C5-D48A-6C24-C9FF8A3A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428" y="4865209"/>
            <a:ext cx="2904522" cy="405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kern="0" cap="all" dirty="0">
                <a:solidFill>
                  <a:schemeClr val="bg2">
                    <a:lumMod val="25000"/>
                  </a:schemeClr>
                </a:solidFill>
                <a:ea typeface="宋体" pitchFamily="2" charset="-122"/>
              </a:rPr>
              <a:t>Шизофрения и «раздвоение личности» - одно и то же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4D037171-7984-FC08-90E6-D8F1E55D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833" y="4865209"/>
            <a:ext cx="2707608" cy="6206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kern="0" cap="all" dirty="0">
                <a:solidFill>
                  <a:schemeClr val="bg2">
                    <a:lumMod val="25000"/>
                  </a:schemeClr>
                </a:solidFill>
                <a:ea typeface="宋体" pitchFamily="2" charset="-122"/>
              </a:rPr>
              <a:t>Люди с шизофренией далеки от реальности и с ними невозможно общаться</a:t>
            </a: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77D84A5-914E-41FE-9EE9-A9B5819B205E}"/>
              </a:ext>
            </a:extLst>
          </p:cNvPr>
          <p:cNvGrpSpPr/>
          <p:nvPr/>
        </p:nvGrpSpPr>
        <p:grpSpPr>
          <a:xfrm>
            <a:off x="3715046" y="1329435"/>
            <a:ext cx="1789336" cy="1806688"/>
            <a:chOff x="850280" y="1054536"/>
            <a:chExt cx="1789336" cy="1806688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E99F84C4-B013-4D1C-B598-22D8748697B3}"/>
                </a:ext>
              </a:extLst>
            </p:cNvPr>
            <p:cNvSpPr/>
            <p:nvPr/>
          </p:nvSpPr>
          <p:spPr>
            <a:xfrm flipH="1">
              <a:off x="850280" y="1054536"/>
              <a:ext cx="1789336" cy="1806688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F682A53-4681-4C9A-846F-7CB2F751F563}"/>
                </a:ext>
              </a:extLst>
            </p:cNvPr>
            <p:cNvSpPr/>
            <p:nvPr/>
          </p:nvSpPr>
          <p:spPr>
            <a:xfrm flipH="1">
              <a:off x="1056145" y="1262397"/>
              <a:ext cx="1377606" cy="1390966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54B3E7DE-1E04-47B2-8CB5-0A5ACD8DF772}"/>
                </a:ext>
              </a:extLst>
            </p:cNvPr>
            <p:cNvSpPr/>
            <p:nvPr/>
          </p:nvSpPr>
          <p:spPr>
            <a:xfrm flipH="1">
              <a:off x="1262133" y="1460223"/>
              <a:ext cx="965631" cy="974994"/>
            </a:xfrm>
            <a:prstGeom prst="ellipse">
              <a:avLst/>
            </a:prstGeom>
            <a:solidFill>
              <a:srgbClr val="0099CC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Прямоугольник 16">
              <a:extLst>
                <a:ext uri="{FF2B5EF4-FFF2-40B4-BE49-F238E27FC236}">
                  <a16:creationId xmlns:a16="http://schemas.microsoft.com/office/drawing/2014/main" id="{10E5FBF1-D6B8-4E5F-87F9-B7F7016F4A3D}"/>
                </a:ext>
              </a:extLst>
            </p:cNvPr>
            <p:cNvSpPr/>
            <p:nvPr/>
          </p:nvSpPr>
          <p:spPr>
            <a:xfrm flipH="1">
              <a:off x="1215962" y="1642278"/>
              <a:ext cx="994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35%</a:t>
              </a: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8D627DEB-6596-4CEB-8CCF-400B68304FA6}"/>
              </a:ext>
            </a:extLst>
          </p:cNvPr>
          <p:cNvGrpSpPr/>
          <p:nvPr/>
        </p:nvGrpSpPr>
        <p:grpSpPr>
          <a:xfrm>
            <a:off x="6698996" y="1329435"/>
            <a:ext cx="1789336" cy="1806688"/>
            <a:chOff x="850280" y="1054536"/>
            <a:chExt cx="1789336" cy="1806688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0B3B489C-DD65-4B7D-AEAB-A383E185EC7C}"/>
                </a:ext>
              </a:extLst>
            </p:cNvPr>
            <p:cNvSpPr/>
            <p:nvPr/>
          </p:nvSpPr>
          <p:spPr>
            <a:xfrm flipH="1">
              <a:off x="850280" y="1054536"/>
              <a:ext cx="1789336" cy="1806688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21BE6AF5-EF45-47BF-8897-F075B4CFB70D}"/>
                </a:ext>
              </a:extLst>
            </p:cNvPr>
            <p:cNvSpPr/>
            <p:nvPr/>
          </p:nvSpPr>
          <p:spPr>
            <a:xfrm flipH="1">
              <a:off x="1056145" y="1262397"/>
              <a:ext cx="1377606" cy="1390966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B4A24861-6A5B-4563-8369-ECF2CDD9FB31}"/>
                </a:ext>
              </a:extLst>
            </p:cNvPr>
            <p:cNvSpPr/>
            <p:nvPr/>
          </p:nvSpPr>
          <p:spPr>
            <a:xfrm flipH="1">
              <a:off x="1262133" y="1460223"/>
              <a:ext cx="965631" cy="974994"/>
            </a:xfrm>
            <a:prstGeom prst="ellipse">
              <a:avLst/>
            </a:prstGeom>
            <a:solidFill>
              <a:srgbClr val="0099CC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Прямоугольник 16">
              <a:extLst>
                <a:ext uri="{FF2B5EF4-FFF2-40B4-BE49-F238E27FC236}">
                  <a16:creationId xmlns:a16="http://schemas.microsoft.com/office/drawing/2014/main" id="{CA414924-1255-4293-AC44-6DDA59E76867}"/>
                </a:ext>
              </a:extLst>
            </p:cNvPr>
            <p:cNvSpPr/>
            <p:nvPr/>
          </p:nvSpPr>
          <p:spPr>
            <a:xfrm flipH="1">
              <a:off x="1215962" y="1642278"/>
              <a:ext cx="994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34%</a:t>
              </a:r>
            </a:p>
          </p:txBody>
        </p:sp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602E0AEF-F2E5-4161-A36A-773A656DDDEA}"/>
              </a:ext>
            </a:extLst>
          </p:cNvPr>
          <p:cNvGrpSpPr/>
          <p:nvPr/>
        </p:nvGrpSpPr>
        <p:grpSpPr>
          <a:xfrm>
            <a:off x="9606804" y="1329435"/>
            <a:ext cx="1789336" cy="1806688"/>
            <a:chOff x="850280" y="1054536"/>
            <a:chExt cx="1789336" cy="1806688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BA0F8434-14E0-437F-A5D4-8C0F2225D0D8}"/>
                </a:ext>
              </a:extLst>
            </p:cNvPr>
            <p:cNvSpPr/>
            <p:nvPr/>
          </p:nvSpPr>
          <p:spPr>
            <a:xfrm flipH="1">
              <a:off x="850280" y="1054536"/>
              <a:ext cx="1789336" cy="1806688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EC44ADA8-BF8F-42C2-B8C7-459B510C3F21}"/>
                </a:ext>
              </a:extLst>
            </p:cNvPr>
            <p:cNvSpPr/>
            <p:nvPr/>
          </p:nvSpPr>
          <p:spPr>
            <a:xfrm flipH="1">
              <a:off x="1056145" y="1262397"/>
              <a:ext cx="1377606" cy="1390966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913B4E39-D34B-408E-BA64-D3E38A91A42C}"/>
                </a:ext>
              </a:extLst>
            </p:cNvPr>
            <p:cNvSpPr/>
            <p:nvPr/>
          </p:nvSpPr>
          <p:spPr>
            <a:xfrm flipH="1">
              <a:off x="1262133" y="1460223"/>
              <a:ext cx="965631" cy="974994"/>
            </a:xfrm>
            <a:prstGeom prst="ellipse">
              <a:avLst/>
            </a:prstGeom>
            <a:solidFill>
              <a:srgbClr val="0099CC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Прямоугольник 16">
              <a:extLst>
                <a:ext uri="{FF2B5EF4-FFF2-40B4-BE49-F238E27FC236}">
                  <a16:creationId xmlns:a16="http://schemas.microsoft.com/office/drawing/2014/main" id="{9801696D-9AF8-4BF2-BB73-E14DED5FF51A}"/>
                </a:ext>
              </a:extLst>
            </p:cNvPr>
            <p:cNvSpPr/>
            <p:nvPr/>
          </p:nvSpPr>
          <p:spPr>
            <a:xfrm flipH="1">
              <a:off x="1215962" y="1642278"/>
              <a:ext cx="994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32%</a:t>
              </a:r>
            </a:p>
          </p:txBody>
        </p:sp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99B204AB-D77C-4F93-BD3E-D73550EC2CF4}"/>
              </a:ext>
            </a:extLst>
          </p:cNvPr>
          <p:cNvGrpSpPr/>
          <p:nvPr/>
        </p:nvGrpSpPr>
        <p:grpSpPr>
          <a:xfrm>
            <a:off x="3828832" y="4092891"/>
            <a:ext cx="1789336" cy="1806688"/>
            <a:chOff x="850280" y="1054536"/>
            <a:chExt cx="1789336" cy="1806688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89E867E8-2D89-4EC6-B875-0BD963E3C462}"/>
                </a:ext>
              </a:extLst>
            </p:cNvPr>
            <p:cNvSpPr/>
            <p:nvPr/>
          </p:nvSpPr>
          <p:spPr>
            <a:xfrm flipH="1">
              <a:off x="850280" y="1054536"/>
              <a:ext cx="1789336" cy="1806688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B750F12D-B335-45DF-A9F9-6C76767ED850}"/>
                </a:ext>
              </a:extLst>
            </p:cNvPr>
            <p:cNvSpPr/>
            <p:nvPr/>
          </p:nvSpPr>
          <p:spPr>
            <a:xfrm flipH="1">
              <a:off x="1056145" y="1262397"/>
              <a:ext cx="1377606" cy="1390966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676D5F7-3B57-47A7-A344-D57E9227719B}"/>
                </a:ext>
              </a:extLst>
            </p:cNvPr>
            <p:cNvSpPr/>
            <p:nvPr/>
          </p:nvSpPr>
          <p:spPr>
            <a:xfrm flipH="1">
              <a:off x="1262133" y="1460223"/>
              <a:ext cx="965631" cy="974994"/>
            </a:xfrm>
            <a:prstGeom prst="ellipse">
              <a:avLst/>
            </a:prstGeom>
            <a:solidFill>
              <a:srgbClr val="0099CC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16">
              <a:extLst>
                <a:ext uri="{FF2B5EF4-FFF2-40B4-BE49-F238E27FC236}">
                  <a16:creationId xmlns:a16="http://schemas.microsoft.com/office/drawing/2014/main" id="{FDD3A144-B194-4D57-B264-DDB538F2DACB}"/>
                </a:ext>
              </a:extLst>
            </p:cNvPr>
            <p:cNvSpPr/>
            <p:nvPr/>
          </p:nvSpPr>
          <p:spPr>
            <a:xfrm flipH="1">
              <a:off x="1215962" y="1642278"/>
              <a:ext cx="994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32%</a:t>
              </a: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071D3641-D7C0-4F70-8256-05EF170326F4}"/>
              </a:ext>
            </a:extLst>
          </p:cNvPr>
          <p:cNvGrpSpPr/>
          <p:nvPr/>
        </p:nvGrpSpPr>
        <p:grpSpPr>
          <a:xfrm>
            <a:off x="6620260" y="4092891"/>
            <a:ext cx="1789336" cy="1806688"/>
            <a:chOff x="850280" y="1054536"/>
            <a:chExt cx="1789336" cy="1806688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BA78499D-F806-4E30-BB98-B38133025454}"/>
                </a:ext>
              </a:extLst>
            </p:cNvPr>
            <p:cNvSpPr/>
            <p:nvPr/>
          </p:nvSpPr>
          <p:spPr>
            <a:xfrm flipH="1">
              <a:off x="850280" y="1054536"/>
              <a:ext cx="1789336" cy="1806688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41DDFDE7-3731-4264-80E4-5DB410A45B74}"/>
                </a:ext>
              </a:extLst>
            </p:cNvPr>
            <p:cNvSpPr/>
            <p:nvPr/>
          </p:nvSpPr>
          <p:spPr>
            <a:xfrm flipH="1">
              <a:off x="1056145" y="1262397"/>
              <a:ext cx="1377606" cy="1390966"/>
            </a:xfrm>
            <a:prstGeom prst="ellipse">
              <a:avLst/>
            </a:prstGeom>
            <a:solidFill>
              <a:srgbClr val="EBEEF1"/>
            </a:solidFill>
            <a:ln w="9525" cap="flat">
              <a:noFill/>
              <a:prstDash val="solid"/>
              <a:miter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A744E14E-05FA-4525-A10F-D256A9F21690}"/>
                </a:ext>
              </a:extLst>
            </p:cNvPr>
            <p:cNvSpPr/>
            <p:nvPr/>
          </p:nvSpPr>
          <p:spPr>
            <a:xfrm flipH="1">
              <a:off x="1262133" y="1460223"/>
              <a:ext cx="965631" cy="974994"/>
            </a:xfrm>
            <a:prstGeom prst="ellipse">
              <a:avLst/>
            </a:prstGeom>
            <a:solidFill>
              <a:srgbClr val="0099CC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Прямоугольник 16">
              <a:extLst>
                <a:ext uri="{FF2B5EF4-FFF2-40B4-BE49-F238E27FC236}">
                  <a16:creationId xmlns:a16="http://schemas.microsoft.com/office/drawing/2014/main" id="{881DA902-DC4D-4277-BB04-C068A8DDBEDC}"/>
                </a:ext>
              </a:extLst>
            </p:cNvPr>
            <p:cNvSpPr/>
            <p:nvPr/>
          </p:nvSpPr>
          <p:spPr>
            <a:xfrm flipH="1">
              <a:off x="1215962" y="1642278"/>
              <a:ext cx="994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25%</a:t>
              </a:r>
            </a:p>
          </p:txBody>
        </p:sp>
      </p:grpSp>
      <p:sp>
        <p:nvSpPr>
          <p:cNvPr id="77" name="Коло: пусте 76">
            <a:extLst>
              <a:ext uri="{FF2B5EF4-FFF2-40B4-BE49-F238E27FC236}">
                <a16:creationId xmlns:a16="http://schemas.microsoft.com/office/drawing/2014/main" id="{A027A14B-24DF-422A-A567-F4799128624B}"/>
              </a:ext>
            </a:extLst>
          </p:cNvPr>
          <p:cNvSpPr/>
          <p:nvPr/>
        </p:nvSpPr>
        <p:spPr>
          <a:xfrm>
            <a:off x="-1267553" y="4028363"/>
            <a:ext cx="2279460" cy="2279460"/>
          </a:xfrm>
          <a:prstGeom prst="donu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Знак множення 77">
            <a:extLst>
              <a:ext uri="{FF2B5EF4-FFF2-40B4-BE49-F238E27FC236}">
                <a16:creationId xmlns:a16="http://schemas.microsoft.com/office/drawing/2014/main" id="{9678C37D-8D11-4579-AF58-17BD2A6B456C}"/>
              </a:ext>
            </a:extLst>
          </p:cNvPr>
          <p:cNvSpPr/>
          <p:nvPr/>
        </p:nvSpPr>
        <p:spPr>
          <a:xfrm rot="20233094">
            <a:off x="10477662" y="5098749"/>
            <a:ext cx="2061177" cy="2061177"/>
          </a:xfrm>
          <a:prstGeom prst="mathMultiply">
            <a:avLst/>
          </a:prstGeom>
          <a:solidFill>
            <a:srgbClr val="09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Коло: пусте 78">
            <a:extLst>
              <a:ext uri="{FF2B5EF4-FFF2-40B4-BE49-F238E27FC236}">
                <a16:creationId xmlns:a16="http://schemas.microsoft.com/office/drawing/2014/main" id="{D269D0CD-55A8-457A-825F-0FE5D5145E2C}"/>
              </a:ext>
            </a:extLst>
          </p:cNvPr>
          <p:cNvSpPr/>
          <p:nvPr/>
        </p:nvSpPr>
        <p:spPr>
          <a:xfrm>
            <a:off x="11692368" y="1395592"/>
            <a:ext cx="999263" cy="999263"/>
          </a:xfrm>
          <a:prstGeom prst="donu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Знак множення 79">
            <a:extLst>
              <a:ext uri="{FF2B5EF4-FFF2-40B4-BE49-F238E27FC236}">
                <a16:creationId xmlns:a16="http://schemas.microsoft.com/office/drawing/2014/main" id="{CADB78B5-6972-4E5E-A1E4-7ADA7E6A492B}"/>
              </a:ext>
            </a:extLst>
          </p:cNvPr>
          <p:cNvSpPr/>
          <p:nvPr/>
        </p:nvSpPr>
        <p:spPr>
          <a:xfrm rot="20233094">
            <a:off x="5666095" y="754917"/>
            <a:ext cx="911100" cy="911100"/>
          </a:xfrm>
          <a:prstGeom prst="mathMultiply">
            <a:avLst/>
          </a:prstGeom>
          <a:solidFill>
            <a:srgbClr val="06A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B10D7094-5540-4CD9-AE58-DFAB838B5205}"/>
              </a:ext>
            </a:extLst>
          </p:cNvPr>
          <p:cNvSpPr/>
          <p:nvPr/>
        </p:nvSpPr>
        <p:spPr>
          <a:xfrm>
            <a:off x="-614414" y="1232794"/>
            <a:ext cx="958752" cy="958750"/>
          </a:xfrm>
          <a:prstGeom prst="ellipse">
            <a:avLst/>
          </a:prstGeom>
          <a:solidFill>
            <a:srgbClr val="0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3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85670618-DD23-42F1-854F-7C58367AF524}"/>
              </a:ext>
            </a:extLst>
          </p:cNvPr>
          <p:cNvGrpSpPr/>
          <p:nvPr/>
        </p:nvGrpSpPr>
        <p:grpSpPr>
          <a:xfrm>
            <a:off x="2812654" y="3221225"/>
            <a:ext cx="4773783" cy="3752525"/>
            <a:chOff x="8533828" y="3699461"/>
            <a:chExt cx="4018142" cy="315853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4552CEB-8629-4CF3-95C8-B3B1D9D7D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3828" y="4212208"/>
              <a:ext cx="4018142" cy="2645792"/>
            </a:xfrm>
            <a:prstGeom prst="rect">
              <a:avLst/>
            </a:prstGeom>
          </p:spPr>
        </p:pic>
        <p:sp>
          <p:nvSpPr>
            <p:cNvPr id="25" name="Знак множення 24">
              <a:extLst>
                <a:ext uri="{FF2B5EF4-FFF2-40B4-BE49-F238E27FC236}">
                  <a16:creationId xmlns:a16="http://schemas.microsoft.com/office/drawing/2014/main" id="{B401E2D0-0D0C-475E-BB38-83E23C9FF2B2}"/>
                </a:ext>
              </a:extLst>
            </p:cNvPr>
            <p:cNvSpPr/>
            <p:nvPr/>
          </p:nvSpPr>
          <p:spPr>
            <a:xfrm rot="21155668">
              <a:off x="9848856" y="3699461"/>
              <a:ext cx="1557192" cy="1557190"/>
            </a:xfrm>
            <a:prstGeom prst="mathMultiply">
              <a:avLst/>
            </a:prstGeom>
            <a:solidFill>
              <a:srgbClr val="095C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6A0E494C-6AA2-4AA2-BB5A-21DC019BB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90740"/>
              </p:ext>
            </p:extLst>
          </p:nvPr>
        </p:nvGraphicFramePr>
        <p:xfrm>
          <a:off x="5696316" y="1892202"/>
          <a:ext cx="2699709" cy="38745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99709">
                  <a:extLst>
                    <a:ext uri="{9D8B030D-6E8A-4147-A177-3AD203B41FA5}">
                      <a16:colId xmlns:a16="http://schemas.microsoft.com/office/drawing/2014/main" val="3580095460"/>
                    </a:ext>
                  </a:extLst>
                </a:gridCol>
              </a:tblGrid>
              <a:tr h="54623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Сочувствие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1" marR="7071" marT="7071" marB="0" anchor="ctr"/>
                </a:tc>
                <a:extLst>
                  <a:ext uri="{0D108BD9-81ED-4DB2-BD59-A6C34878D82A}">
                    <a16:rowId xmlns:a16="http://schemas.microsoft.com/office/drawing/2014/main" val="1038629170"/>
                  </a:ext>
                </a:extLst>
              </a:tr>
              <a:tr h="56321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Жалость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1" marR="7071" marT="7071" marB="0" anchor="ctr"/>
                </a:tc>
                <a:extLst>
                  <a:ext uri="{0D108BD9-81ED-4DB2-BD59-A6C34878D82A}">
                    <a16:rowId xmlns:a16="http://schemas.microsoft.com/office/drawing/2014/main" val="2882073779"/>
                  </a:ext>
                </a:extLst>
              </a:tr>
              <a:tr h="54623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Замешательство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1" marR="7071" marT="7071" marB="0" anchor="ctr"/>
                </a:tc>
                <a:extLst>
                  <a:ext uri="{0D108BD9-81ED-4DB2-BD59-A6C34878D82A}">
                    <a16:rowId xmlns:a16="http://schemas.microsoft.com/office/drawing/2014/main" val="3615051427"/>
                  </a:ext>
                </a:extLst>
              </a:tr>
              <a:tr h="56321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Страх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1" marR="7071" marT="7071" marB="0" anchor="ctr"/>
                </a:tc>
                <a:extLst>
                  <a:ext uri="{0D108BD9-81ED-4DB2-BD59-A6C34878D82A}">
                    <a16:rowId xmlns:a16="http://schemas.microsoft.com/office/drawing/2014/main" val="3265591943"/>
                  </a:ext>
                </a:extLst>
              </a:tr>
              <a:tr h="56321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Недоверие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1" marR="7071" marT="7071" marB="0" anchor="ctr"/>
                </a:tc>
                <a:extLst>
                  <a:ext uri="{0D108BD9-81ED-4DB2-BD59-A6C34878D82A}">
                    <a16:rowId xmlns:a16="http://schemas.microsoft.com/office/drawing/2014/main" val="1496975688"/>
                  </a:ext>
                </a:extLst>
              </a:tr>
              <a:tr h="54623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Безразличие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1" marR="7071" marT="7071" marB="0" anchor="ctr"/>
                </a:tc>
                <a:extLst>
                  <a:ext uri="{0D108BD9-81ED-4DB2-BD59-A6C34878D82A}">
                    <a16:rowId xmlns:a16="http://schemas.microsoft.com/office/drawing/2014/main" val="1093671845"/>
                  </a:ext>
                </a:extLst>
              </a:tr>
              <a:tr h="54623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Презрение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1" marR="7071" marT="7071" marB="0" anchor="ctr"/>
                </a:tc>
                <a:extLst>
                  <a:ext uri="{0D108BD9-81ED-4DB2-BD59-A6C34878D82A}">
                    <a16:rowId xmlns:a16="http://schemas.microsoft.com/office/drawing/2014/main" val="356501231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4B4A2AAE-666C-49BF-986E-889B7EE9A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189357"/>
              </p:ext>
            </p:extLst>
          </p:nvPr>
        </p:nvGraphicFramePr>
        <p:xfrm>
          <a:off x="8679896" y="1700808"/>
          <a:ext cx="4029959" cy="424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36D26E-1E8A-418B-AEB3-3AE507F49F8F}"/>
              </a:ext>
            </a:extLst>
          </p:cNvPr>
          <p:cNvSpPr txBox="1"/>
          <p:nvPr/>
        </p:nvSpPr>
        <p:spPr>
          <a:xfrm>
            <a:off x="594953" y="6329766"/>
            <a:ext cx="7950109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Q16. Какие из этих слов, по Вашему мнению, наиболее точно характеризуют человека с шизофренией? Q34. Что из перечисленного в списке наиболее точно описывает Ваше отношение к людям с таким психическим расстройством как шизофрения?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072F8-83C3-4814-8A69-BF79B6CE5D15}"/>
              </a:ext>
            </a:extLst>
          </p:cNvPr>
          <p:cNvSpPr txBox="1"/>
          <p:nvPr/>
        </p:nvSpPr>
        <p:spPr>
          <a:xfrm>
            <a:off x="602728" y="6129338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База: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Все респондент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ы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=1200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E0B64-A058-4927-A50C-EC29CF3CF8A8}"/>
              </a:ext>
            </a:extLst>
          </p:cNvPr>
          <p:cNvSpPr txBox="1"/>
          <p:nvPr/>
        </p:nvSpPr>
        <p:spPr>
          <a:xfrm>
            <a:off x="695325" y="739696"/>
            <a:ext cx="131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Данные в %</a:t>
            </a:r>
            <a:endParaRPr kumimoji="0" lang="uk-UA" sz="1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1A1069C1-87A4-4DB2-A56F-3C299AD479CD}"/>
              </a:ext>
            </a:extLst>
          </p:cNvPr>
          <p:cNvSpPr txBox="1">
            <a:spLocks/>
          </p:cNvSpPr>
          <p:nvPr/>
        </p:nvSpPr>
        <p:spPr>
          <a:xfrm>
            <a:off x="695325" y="-55790"/>
            <a:ext cx="10553559" cy="945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ОТНОШЕНИЕ К БОЛЬНЫМ ШИЗОФРЕНИЕЙ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8CED92E-9A45-4085-AD71-DF9B2D257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74276"/>
              </p:ext>
            </p:extLst>
          </p:nvPr>
        </p:nvGraphicFramePr>
        <p:xfrm>
          <a:off x="-654530" y="1906849"/>
          <a:ext cx="2699709" cy="3874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9709">
                  <a:extLst>
                    <a:ext uri="{9D8B030D-6E8A-4147-A177-3AD203B41FA5}">
                      <a16:colId xmlns:a16="http://schemas.microsoft.com/office/drawing/2014/main" val="3580095460"/>
                    </a:ext>
                  </a:extLst>
                </a:gridCol>
              </a:tblGrid>
              <a:tr h="54623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Неадекватный</a:t>
                      </a:r>
                    </a:p>
                  </a:txBody>
                  <a:tcPr marL="7071" marR="7071" marT="70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629170"/>
                  </a:ext>
                </a:extLst>
              </a:tr>
              <a:tr h="56321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Странный</a:t>
                      </a:r>
                    </a:p>
                  </a:txBody>
                  <a:tcPr marL="7071" marR="7071" marT="70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073779"/>
                  </a:ext>
                </a:extLst>
              </a:tr>
              <a:tr h="54623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Опасный</a:t>
                      </a:r>
                    </a:p>
                  </a:txBody>
                  <a:tcPr marL="7071" marR="7071" marT="70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051427"/>
                  </a:ext>
                </a:extLst>
              </a:tr>
              <a:tr h="56321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Непостоянный</a:t>
                      </a:r>
                    </a:p>
                  </a:txBody>
                  <a:tcPr marL="7071" marR="7071" marT="70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591943"/>
                  </a:ext>
                </a:extLst>
              </a:tr>
              <a:tr h="56321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Испуганный</a:t>
                      </a:r>
                    </a:p>
                  </a:txBody>
                  <a:tcPr marL="7071" marR="7071" marT="70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975688"/>
                  </a:ext>
                </a:extLst>
              </a:tr>
              <a:tr h="54623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Уязвимый</a:t>
                      </a:r>
                    </a:p>
                  </a:txBody>
                  <a:tcPr marL="7071" marR="7071" marT="70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671845"/>
                  </a:ext>
                </a:extLst>
              </a:tr>
              <a:tr h="54623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Недоверчивый</a:t>
                      </a:r>
                    </a:p>
                  </a:txBody>
                  <a:tcPr marL="7071" marR="7071" marT="70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123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974426-5192-4139-885B-163CCED5D6B4}"/>
              </a:ext>
            </a:extLst>
          </p:cNvPr>
          <p:cNvSpPr txBox="1"/>
          <p:nvPr/>
        </p:nvSpPr>
        <p:spPr>
          <a:xfrm>
            <a:off x="565528" y="1095863"/>
            <a:ext cx="57540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b="1" noProof="1">
                <a:solidFill>
                  <a:srgbClr val="003C7D"/>
                </a:solidFill>
              </a:rPr>
              <a:t>КАКИЕ ИЗ ЭТИХ СЛОВ НАИБОЛЕЕ ТОЧНО ХАРАКТЕРИЗУЮТ ЧЕЛОВЕКА С ШИЗОФРЕНИЕЙ?</a:t>
            </a:r>
            <a:endParaRPr lang="ru-RU" b="1" dirty="0">
              <a:solidFill>
                <a:srgbClr val="003C7D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B4A7E44-B385-48B2-A278-8DD127D5B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13803"/>
              </p:ext>
            </p:extLst>
          </p:nvPr>
        </p:nvGraphicFramePr>
        <p:xfrm>
          <a:off x="2322635" y="1711203"/>
          <a:ext cx="4000702" cy="418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35DBF46-B8B1-4366-915E-E0D2B8EBC309}"/>
              </a:ext>
            </a:extLst>
          </p:cNvPr>
          <p:cNvSpPr txBox="1"/>
          <p:nvPr/>
        </p:nvSpPr>
        <p:spPr>
          <a:xfrm>
            <a:off x="6576660" y="1102404"/>
            <a:ext cx="54988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b="1" noProof="1">
                <a:solidFill>
                  <a:srgbClr val="003C7D"/>
                </a:solidFill>
              </a:rPr>
              <a:t>ЧТО ИЗ ЭТОГО НАИБОЛЕЕ ТОЧНО ОПИСЫВАЕТ ВАШЕ ОТНОШЕНИЕ К ЧЕЛОВЕКУ С ШИЗОФРЕНИЕЙ?</a:t>
            </a:r>
            <a:endParaRPr lang="ru-RU" b="1" dirty="0">
              <a:solidFill>
                <a:srgbClr val="003C7D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04AB15-D347-4C16-8261-57C8F4B85725}"/>
              </a:ext>
            </a:extLst>
          </p:cNvPr>
          <p:cNvSpPr txBox="1"/>
          <p:nvPr/>
        </p:nvSpPr>
        <p:spPr>
          <a:xfrm>
            <a:off x="9262860" y="5870806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14% - Затрудняются ответить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CD31C-1305-4D14-BF16-4289E93C0877}"/>
              </a:ext>
            </a:extLst>
          </p:cNvPr>
          <p:cNvSpPr txBox="1"/>
          <p:nvPr/>
        </p:nvSpPr>
        <p:spPr>
          <a:xfrm>
            <a:off x="599270" y="5870806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9% - Затрудняются ответить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67164-840F-6F68-AC3E-875423081368}"/>
              </a:ext>
            </a:extLst>
          </p:cNvPr>
          <p:cNvSpPr txBox="1"/>
          <p:nvPr/>
        </p:nvSpPr>
        <p:spPr>
          <a:xfrm>
            <a:off x="4006137" y="5980528"/>
            <a:ext cx="338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Множественный выбор, сумма ответов не равна 100%</a:t>
            </a:r>
            <a:endParaRPr kumimoji="0" lang="ru-RU" sz="9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6" name="Группа 23">
            <a:extLst>
              <a:ext uri="{FF2B5EF4-FFF2-40B4-BE49-F238E27FC236}">
                <a16:creationId xmlns:a16="http://schemas.microsoft.com/office/drawing/2014/main" id="{80F4EBB6-2C8A-4133-A670-6333FD22E066}"/>
              </a:ext>
            </a:extLst>
          </p:cNvPr>
          <p:cNvGrpSpPr/>
          <p:nvPr/>
        </p:nvGrpSpPr>
        <p:grpSpPr>
          <a:xfrm>
            <a:off x="10405641" y="6219709"/>
            <a:ext cx="1091034" cy="385561"/>
            <a:chOff x="4095364" y="-1265853"/>
            <a:chExt cx="3326946" cy="1175711"/>
          </a:xfrm>
          <a:solidFill>
            <a:schemeClr val="tx1"/>
          </a:solidFill>
        </p:grpSpPr>
        <p:grpSp>
          <p:nvGrpSpPr>
            <p:cNvPr id="27" name="Группа 5">
              <a:extLst>
                <a:ext uri="{FF2B5EF4-FFF2-40B4-BE49-F238E27FC236}">
                  <a16:creationId xmlns:a16="http://schemas.microsoft.com/office/drawing/2014/main" id="{BDB17514-4795-46EB-BB0C-BD8AAC96868E}"/>
                </a:ext>
              </a:extLst>
            </p:cNvPr>
            <p:cNvGrpSpPr/>
            <p:nvPr/>
          </p:nvGrpSpPr>
          <p:grpSpPr>
            <a:xfrm>
              <a:off x="5240359" y="-852236"/>
              <a:ext cx="2181951" cy="496235"/>
              <a:chOff x="2963863" y="-2900121"/>
              <a:chExt cx="6540500" cy="1487488"/>
            </a:xfrm>
            <a:grpFill/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E7DE85C5-C54F-4D74-B8D7-C6E05D3B7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863" y="-2900121"/>
                <a:ext cx="1039813" cy="1427163"/>
              </a:xfrm>
              <a:custGeom>
                <a:avLst/>
                <a:gdLst>
                  <a:gd name="T0" fmla="*/ 175 w 350"/>
                  <a:gd name="T1" fmla="*/ 480 h 480"/>
                  <a:gd name="T2" fmla="*/ 18 w 350"/>
                  <a:gd name="T3" fmla="*/ 401 h 480"/>
                  <a:gd name="T4" fmla="*/ 23 w 350"/>
                  <a:gd name="T5" fmla="*/ 337 h 480"/>
                  <a:gd name="T6" fmla="*/ 81 w 350"/>
                  <a:gd name="T7" fmla="*/ 354 h 480"/>
                  <a:gd name="T8" fmla="*/ 211 w 350"/>
                  <a:gd name="T9" fmla="*/ 393 h 480"/>
                  <a:gd name="T10" fmla="*/ 256 w 350"/>
                  <a:gd name="T11" fmla="*/ 336 h 480"/>
                  <a:gd name="T12" fmla="*/ 209 w 350"/>
                  <a:gd name="T13" fmla="*/ 288 h 480"/>
                  <a:gd name="T14" fmla="*/ 103 w 350"/>
                  <a:gd name="T15" fmla="*/ 257 h 480"/>
                  <a:gd name="T16" fmla="*/ 17 w 350"/>
                  <a:gd name="T17" fmla="*/ 127 h 480"/>
                  <a:gd name="T18" fmla="*/ 139 w 350"/>
                  <a:gd name="T19" fmla="*/ 8 h 480"/>
                  <a:gd name="T20" fmla="*/ 293 w 350"/>
                  <a:gd name="T21" fmla="*/ 50 h 480"/>
                  <a:gd name="T22" fmla="*/ 314 w 350"/>
                  <a:gd name="T23" fmla="*/ 89 h 480"/>
                  <a:gd name="T24" fmla="*/ 294 w 350"/>
                  <a:gd name="T25" fmla="*/ 120 h 480"/>
                  <a:gd name="T26" fmla="*/ 252 w 350"/>
                  <a:gd name="T27" fmla="*/ 111 h 480"/>
                  <a:gd name="T28" fmla="*/ 140 w 350"/>
                  <a:gd name="T29" fmla="*/ 89 h 480"/>
                  <a:gd name="T30" fmla="*/ 97 w 350"/>
                  <a:gd name="T31" fmla="*/ 138 h 480"/>
                  <a:gd name="T32" fmla="*/ 138 w 350"/>
                  <a:gd name="T33" fmla="*/ 187 h 480"/>
                  <a:gd name="T34" fmla="*/ 230 w 350"/>
                  <a:gd name="T35" fmla="*/ 213 h 480"/>
                  <a:gd name="T36" fmla="*/ 331 w 350"/>
                  <a:gd name="T37" fmla="*/ 303 h 480"/>
                  <a:gd name="T38" fmla="*/ 216 w 350"/>
                  <a:gd name="T39" fmla="*/ 474 h 480"/>
                  <a:gd name="T40" fmla="*/ 175 w 350"/>
                  <a:gd name="T41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0" h="480">
                    <a:moveTo>
                      <a:pt x="175" y="480"/>
                    </a:moveTo>
                    <a:cubicBezTo>
                      <a:pt x="108" y="476"/>
                      <a:pt x="55" y="454"/>
                      <a:pt x="18" y="401"/>
                    </a:cubicBezTo>
                    <a:cubicBezTo>
                      <a:pt x="0" y="374"/>
                      <a:pt x="2" y="351"/>
                      <a:pt x="23" y="337"/>
                    </a:cubicBezTo>
                    <a:cubicBezTo>
                      <a:pt x="43" y="322"/>
                      <a:pt x="58" y="327"/>
                      <a:pt x="81" y="354"/>
                    </a:cubicBezTo>
                    <a:cubicBezTo>
                      <a:pt x="118" y="397"/>
                      <a:pt x="163" y="410"/>
                      <a:pt x="211" y="393"/>
                    </a:cubicBezTo>
                    <a:cubicBezTo>
                      <a:pt x="238" y="383"/>
                      <a:pt x="257" y="367"/>
                      <a:pt x="256" y="336"/>
                    </a:cubicBezTo>
                    <a:cubicBezTo>
                      <a:pt x="255" y="306"/>
                      <a:pt x="233" y="295"/>
                      <a:pt x="209" y="288"/>
                    </a:cubicBezTo>
                    <a:cubicBezTo>
                      <a:pt x="174" y="277"/>
                      <a:pt x="137" y="271"/>
                      <a:pt x="103" y="257"/>
                    </a:cubicBezTo>
                    <a:cubicBezTo>
                      <a:pt x="40" y="231"/>
                      <a:pt x="9" y="182"/>
                      <a:pt x="17" y="127"/>
                    </a:cubicBezTo>
                    <a:cubicBezTo>
                      <a:pt x="26" y="67"/>
                      <a:pt x="76" y="17"/>
                      <a:pt x="139" y="8"/>
                    </a:cubicBezTo>
                    <a:cubicBezTo>
                      <a:pt x="197" y="0"/>
                      <a:pt x="250" y="8"/>
                      <a:pt x="293" y="50"/>
                    </a:cubicBezTo>
                    <a:cubicBezTo>
                      <a:pt x="304" y="60"/>
                      <a:pt x="313" y="76"/>
                      <a:pt x="314" y="89"/>
                    </a:cubicBezTo>
                    <a:cubicBezTo>
                      <a:pt x="315" y="99"/>
                      <a:pt x="303" y="117"/>
                      <a:pt x="294" y="120"/>
                    </a:cubicBezTo>
                    <a:cubicBezTo>
                      <a:pt x="281" y="123"/>
                      <a:pt x="263" y="119"/>
                      <a:pt x="252" y="111"/>
                    </a:cubicBezTo>
                    <a:cubicBezTo>
                      <a:pt x="217" y="86"/>
                      <a:pt x="181" y="76"/>
                      <a:pt x="140" y="89"/>
                    </a:cubicBezTo>
                    <a:cubicBezTo>
                      <a:pt x="117" y="97"/>
                      <a:pt x="99" y="111"/>
                      <a:pt x="97" y="138"/>
                    </a:cubicBezTo>
                    <a:cubicBezTo>
                      <a:pt x="95" y="167"/>
                      <a:pt x="114" y="180"/>
                      <a:pt x="138" y="187"/>
                    </a:cubicBezTo>
                    <a:cubicBezTo>
                      <a:pt x="168" y="197"/>
                      <a:pt x="200" y="202"/>
                      <a:pt x="230" y="213"/>
                    </a:cubicBezTo>
                    <a:cubicBezTo>
                      <a:pt x="276" y="228"/>
                      <a:pt x="318" y="251"/>
                      <a:pt x="331" y="303"/>
                    </a:cubicBezTo>
                    <a:cubicBezTo>
                      <a:pt x="350" y="380"/>
                      <a:pt x="298" y="456"/>
                      <a:pt x="216" y="474"/>
                    </a:cubicBezTo>
                    <a:cubicBezTo>
                      <a:pt x="201" y="477"/>
                      <a:pt x="186" y="478"/>
                      <a:pt x="175" y="4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10306CA-C1AE-4DD9-B22A-7553F613E3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0663" y="-2555633"/>
                <a:ext cx="1073150" cy="1136650"/>
              </a:xfrm>
              <a:custGeom>
                <a:avLst/>
                <a:gdLst>
                  <a:gd name="T0" fmla="*/ 100 w 361"/>
                  <a:gd name="T1" fmla="*/ 224 h 382"/>
                  <a:gd name="T2" fmla="*/ 232 w 361"/>
                  <a:gd name="T3" fmla="*/ 275 h 382"/>
                  <a:gd name="T4" fmla="*/ 289 w 361"/>
                  <a:gd name="T5" fmla="*/ 291 h 382"/>
                  <a:gd name="T6" fmla="*/ 266 w 361"/>
                  <a:gd name="T7" fmla="*/ 346 h 382"/>
                  <a:gd name="T8" fmla="*/ 256 w 361"/>
                  <a:gd name="T9" fmla="*/ 351 h 382"/>
                  <a:gd name="T10" fmla="*/ 38 w 361"/>
                  <a:gd name="T11" fmla="*/ 281 h 382"/>
                  <a:gd name="T12" fmla="*/ 48 w 361"/>
                  <a:gd name="T13" fmla="*/ 82 h 382"/>
                  <a:gd name="T14" fmla="*/ 241 w 361"/>
                  <a:gd name="T15" fmla="*/ 24 h 382"/>
                  <a:gd name="T16" fmla="*/ 361 w 361"/>
                  <a:gd name="T17" fmla="*/ 183 h 382"/>
                  <a:gd name="T18" fmla="*/ 318 w 361"/>
                  <a:gd name="T19" fmla="*/ 224 h 382"/>
                  <a:gd name="T20" fmla="*/ 211 w 361"/>
                  <a:gd name="T21" fmla="*/ 224 h 382"/>
                  <a:gd name="T22" fmla="*/ 100 w 361"/>
                  <a:gd name="T23" fmla="*/ 224 h 382"/>
                  <a:gd name="T24" fmla="*/ 102 w 361"/>
                  <a:gd name="T25" fmla="*/ 157 h 382"/>
                  <a:gd name="T26" fmla="*/ 276 w 361"/>
                  <a:gd name="T27" fmla="*/ 157 h 382"/>
                  <a:gd name="T28" fmla="*/ 182 w 361"/>
                  <a:gd name="T29" fmla="*/ 90 h 382"/>
                  <a:gd name="T30" fmla="*/ 102 w 361"/>
                  <a:gd name="T31" fmla="*/ 15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382">
                    <a:moveTo>
                      <a:pt x="100" y="224"/>
                    </a:moveTo>
                    <a:cubicBezTo>
                      <a:pt x="127" y="282"/>
                      <a:pt x="175" y="299"/>
                      <a:pt x="232" y="275"/>
                    </a:cubicBezTo>
                    <a:cubicBezTo>
                      <a:pt x="260" y="264"/>
                      <a:pt x="278" y="269"/>
                      <a:pt x="289" y="291"/>
                    </a:cubicBezTo>
                    <a:cubicBezTo>
                      <a:pt x="299" y="312"/>
                      <a:pt x="291" y="332"/>
                      <a:pt x="266" y="346"/>
                    </a:cubicBezTo>
                    <a:cubicBezTo>
                      <a:pt x="263" y="348"/>
                      <a:pt x="259" y="349"/>
                      <a:pt x="256" y="351"/>
                    </a:cubicBezTo>
                    <a:cubicBezTo>
                      <a:pt x="178" y="382"/>
                      <a:pt x="83" y="352"/>
                      <a:pt x="38" y="281"/>
                    </a:cubicBezTo>
                    <a:cubicBezTo>
                      <a:pt x="0" y="221"/>
                      <a:pt x="4" y="138"/>
                      <a:pt x="48" y="82"/>
                    </a:cubicBezTo>
                    <a:cubicBezTo>
                      <a:pt x="94" y="24"/>
                      <a:pt x="172" y="0"/>
                      <a:pt x="241" y="24"/>
                    </a:cubicBezTo>
                    <a:cubicBezTo>
                      <a:pt x="310" y="48"/>
                      <a:pt x="359" y="113"/>
                      <a:pt x="361" y="183"/>
                    </a:cubicBezTo>
                    <a:cubicBezTo>
                      <a:pt x="361" y="208"/>
                      <a:pt x="346" y="224"/>
                      <a:pt x="318" y="224"/>
                    </a:cubicBezTo>
                    <a:cubicBezTo>
                      <a:pt x="283" y="224"/>
                      <a:pt x="247" y="224"/>
                      <a:pt x="211" y="224"/>
                    </a:cubicBezTo>
                    <a:cubicBezTo>
                      <a:pt x="175" y="224"/>
                      <a:pt x="139" y="224"/>
                      <a:pt x="100" y="224"/>
                    </a:cubicBezTo>
                    <a:close/>
                    <a:moveTo>
                      <a:pt x="102" y="157"/>
                    </a:moveTo>
                    <a:cubicBezTo>
                      <a:pt x="160" y="157"/>
                      <a:pt x="218" y="157"/>
                      <a:pt x="276" y="157"/>
                    </a:cubicBezTo>
                    <a:cubicBezTo>
                      <a:pt x="263" y="113"/>
                      <a:pt x="226" y="88"/>
                      <a:pt x="182" y="90"/>
                    </a:cubicBezTo>
                    <a:cubicBezTo>
                      <a:pt x="141" y="93"/>
                      <a:pt x="108" y="120"/>
                      <a:pt x="102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F4717BAD-0930-4915-9F80-BABC3BC729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1213" y="-2552458"/>
                <a:ext cx="1073150" cy="1139825"/>
              </a:xfrm>
              <a:custGeom>
                <a:avLst/>
                <a:gdLst>
                  <a:gd name="T0" fmla="*/ 101 w 361"/>
                  <a:gd name="T1" fmla="*/ 223 h 383"/>
                  <a:gd name="T2" fmla="*/ 226 w 361"/>
                  <a:gd name="T3" fmla="*/ 277 h 383"/>
                  <a:gd name="T4" fmla="*/ 277 w 361"/>
                  <a:gd name="T5" fmla="*/ 277 h 383"/>
                  <a:gd name="T6" fmla="*/ 261 w 361"/>
                  <a:gd name="T7" fmla="*/ 347 h 383"/>
                  <a:gd name="T8" fmla="*/ 38 w 361"/>
                  <a:gd name="T9" fmla="*/ 280 h 383"/>
                  <a:gd name="T10" fmla="*/ 47 w 361"/>
                  <a:gd name="T11" fmla="*/ 81 h 383"/>
                  <a:gd name="T12" fmla="*/ 238 w 361"/>
                  <a:gd name="T13" fmla="*/ 22 h 383"/>
                  <a:gd name="T14" fmla="*/ 360 w 361"/>
                  <a:gd name="T15" fmla="*/ 182 h 383"/>
                  <a:gd name="T16" fmla="*/ 319 w 361"/>
                  <a:gd name="T17" fmla="*/ 223 h 383"/>
                  <a:gd name="T18" fmla="*/ 101 w 361"/>
                  <a:gd name="T19" fmla="*/ 223 h 383"/>
                  <a:gd name="T20" fmla="*/ 101 w 361"/>
                  <a:gd name="T21" fmla="*/ 157 h 383"/>
                  <a:gd name="T22" fmla="*/ 275 w 361"/>
                  <a:gd name="T23" fmla="*/ 157 h 383"/>
                  <a:gd name="T24" fmla="*/ 188 w 361"/>
                  <a:gd name="T25" fmla="*/ 89 h 383"/>
                  <a:gd name="T26" fmla="*/ 101 w 361"/>
                  <a:gd name="T27" fmla="*/ 15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383">
                    <a:moveTo>
                      <a:pt x="101" y="223"/>
                    </a:moveTo>
                    <a:cubicBezTo>
                      <a:pt x="125" y="279"/>
                      <a:pt x="174" y="297"/>
                      <a:pt x="226" y="277"/>
                    </a:cubicBezTo>
                    <a:cubicBezTo>
                      <a:pt x="242" y="272"/>
                      <a:pt x="264" y="270"/>
                      <a:pt x="277" y="277"/>
                    </a:cubicBezTo>
                    <a:cubicBezTo>
                      <a:pt x="305" y="294"/>
                      <a:pt x="296" y="330"/>
                      <a:pt x="261" y="347"/>
                    </a:cubicBezTo>
                    <a:cubicBezTo>
                      <a:pt x="185" y="383"/>
                      <a:pt x="85" y="353"/>
                      <a:pt x="38" y="280"/>
                    </a:cubicBezTo>
                    <a:cubicBezTo>
                      <a:pt x="0" y="220"/>
                      <a:pt x="4" y="137"/>
                      <a:pt x="47" y="81"/>
                    </a:cubicBezTo>
                    <a:cubicBezTo>
                      <a:pt x="92" y="24"/>
                      <a:pt x="169" y="0"/>
                      <a:pt x="238" y="22"/>
                    </a:cubicBezTo>
                    <a:cubicBezTo>
                      <a:pt x="307" y="43"/>
                      <a:pt x="359" y="111"/>
                      <a:pt x="360" y="182"/>
                    </a:cubicBezTo>
                    <a:cubicBezTo>
                      <a:pt x="361" y="207"/>
                      <a:pt x="346" y="223"/>
                      <a:pt x="319" y="223"/>
                    </a:cubicBezTo>
                    <a:cubicBezTo>
                      <a:pt x="247" y="223"/>
                      <a:pt x="175" y="223"/>
                      <a:pt x="101" y="223"/>
                    </a:cubicBezTo>
                    <a:close/>
                    <a:moveTo>
                      <a:pt x="101" y="157"/>
                    </a:moveTo>
                    <a:cubicBezTo>
                      <a:pt x="160" y="157"/>
                      <a:pt x="218" y="157"/>
                      <a:pt x="275" y="157"/>
                    </a:cubicBezTo>
                    <a:cubicBezTo>
                      <a:pt x="266" y="116"/>
                      <a:pt x="231" y="89"/>
                      <a:pt x="188" y="89"/>
                    </a:cubicBezTo>
                    <a:cubicBezTo>
                      <a:pt x="146" y="89"/>
                      <a:pt x="111" y="115"/>
                      <a:pt x="101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88DDDBFE-740F-4D74-8114-6122282C7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326" y="-2549283"/>
                <a:ext cx="939800" cy="1116013"/>
              </a:xfrm>
              <a:custGeom>
                <a:avLst/>
                <a:gdLst>
                  <a:gd name="T0" fmla="*/ 0 w 316"/>
                  <a:gd name="T1" fmla="*/ 185 h 375"/>
                  <a:gd name="T2" fmla="*/ 98 w 316"/>
                  <a:gd name="T3" fmla="*/ 31 h 375"/>
                  <a:gd name="T4" fmla="*/ 283 w 316"/>
                  <a:gd name="T5" fmla="*/ 50 h 375"/>
                  <a:gd name="T6" fmla="*/ 305 w 316"/>
                  <a:gd name="T7" fmla="*/ 104 h 375"/>
                  <a:gd name="T8" fmla="*/ 240 w 316"/>
                  <a:gd name="T9" fmla="*/ 121 h 375"/>
                  <a:gd name="T10" fmla="*/ 177 w 316"/>
                  <a:gd name="T11" fmla="*/ 95 h 375"/>
                  <a:gd name="T12" fmla="*/ 87 w 316"/>
                  <a:gd name="T13" fmla="*/ 154 h 375"/>
                  <a:gd name="T14" fmla="*/ 115 w 316"/>
                  <a:gd name="T15" fmla="*/ 259 h 375"/>
                  <a:gd name="T16" fmla="*/ 220 w 316"/>
                  <a:gd name="T17" fmla="*/ 267 h 375"/>
                  <a:gd name="T18" fmla="*/ 245 w 316"/>
                  <a:gd name="T19" fmla="*/ 251 h 375"/>
                  <a:gd name="T20" fmla="*/ 299 w 316"/>
                  <a:gd name="T21" fmla="*/ 257 h 375"/>
                  <a:gd name="T22" fmla="*/ 295 w 316"/>
                  <a:gd name="T23" fmla="*/ 312 h 375"/>
                  <a:gd name="T24" fmla="*/ 93 w 316"/>
                  <a:gd name="T25" fmla="*/ 340 h 375"/>
                  <a:gd name="T26" fmla="*/ 0 w 316"/>
                  <a:gd name="T27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6" h="375">
                    <a:moveTo>
                      <a:pt x="0" y="185"/>
                    </a:moveTo>
                    <a:cubicBezTo>
                      <a:pt x="2" y="116"/>
                      <a:pt x="34" y="62"/>
                      <a:pt x="98" y="31"/>
                    </a:cubicBezTo>
                    <a:cubicBezTo>
                      <a:pt x="162" y="0"/>
                      <a:pt x="225" y="6"/>
                      <a:pt x="283" y="50"/>
                    </a:cubicBezTo>
                    <a:cubicBezTo>
                      <a:pt x="301" y="63"/>
                      <a:pt x="315" y="80"/>
                      <a:pt x="305" y="104"/>
                    </a:cubicBezTo>
                    <a:cubicBezTo>
                      <a:pt x="295" y="131"/>
                      <a:pt x="268" y="136"/>
                      <a:pt x="240" y="121"/>
                    </a:cubicBezTo>
                    <a:cubicBezTo>
                      <a:pt x="220" y="110"/>
                      <a:pt x="199" y="97"/>
                      <a:pt x="177" y="95"/>
                    </a:cubicBezTo>
                    <a:cubicBezTo>
                      <a:pt x="136" y="90"/>
                      <a:pt x="103" y="115"/>
                      <a:pt x="87" y="154"/>
                    </a:cubicBezTo>
                    <a:cubicBezTo>
                      <a:pt x="73" y="191"/>
                      <a:pt x="84" y="232"/>
                      <a:pt x="115" y="259"/>
                    </a:cubicBezTo>
                    <a:cubicBezTo>
                      <a:pt x="145" y="284"/>
                      <a:pt x="185" y="287"/>
                      <a:pt x="220" y="267"/>
                    </a:cubicBezTo>
                    <a:cubicBezTo>
                      <a:pt x="229" y="262"/>
                      <a:pt x="236" y="256"/>
                      <a:pt x="245" y="251"/>
                    </a:cubicBezTo>
                    <a:cubicBezTo>
                      <a:pt x="264" y="238"/>
                      <a:pt x="284" y="239"/>
                      <a:pt x="299" y="257"/>
                    </a:cubicBezTo>
                    <a:cubicBezTo>
                      <a:pt x="316" y="276"/>
                      <a:pt x="310" y="295"/>
                      <a:pt x="295" y="312"/>
                    </a:cubicBezTo>
                    <a:cubicBezTo>
                      <a:pt x="251" y="362"/>
                      <a:pt x="160" y="375"/>
                      <a:pt x="93" y="340"/>
                    </a:cubicBezTo>
                    <a:cubicBezTo>
                      <a:pt x="32" y="308"/>
                      <a:pt x="1" y="256"/>
                      <a:pt x="0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3BF95695-4D5B-4E23-9FBE-A9C8F2A81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6" y="-2528646"/>
                <a:ext cx="938213" cy="1031875"/>
              </a:xfrm>
              <a:custGeom>
                <a:avLst/>
                <a:gdLst>
                  <a:gd name="T0" fmla="*/ 158 w 316"/>
                  <a:gd name="T1" fmla="*/ 216 h 347"/>
                  <a:gd name="T2" fmla="*/ 234 w 316"/>
                  <a:gd name="T3" fmla="*/ 35 h 347"/>
                  <a:gd name="T4" fmla="*/ 287 w 316"/>
                  <a:gd name="T5" fmla="*/ 10 h 347"/>
                  <a:gd name="T6" fmla="*/ 307 w 316"/>
                  <a:gd name="T7" fmla="*/ 61 h 347"/>
                  <a:gd name="T8" fmla="*/ 195 w 316"/>
                  <a:gd name="T9" fmla="*/ 322 h 347"/>
                  <a:gd name="T10" fmla="*/ 158 w 316"/>
                  <a:gd name="T11" fmla="*/ 347 h 347"/>
                  <a:gd name="T12" fmla="*/ 121 w 316"/>
                  <a:gd name="T13" fmla="*/ 321 h 347"/>
                  <a:gd name="T14" fmla="*/ 11 w 316"/>
                  <a:gd name="T15" fmla="*/ 66 h 347"/>
                  <a:gd name="T16" fmla="*/ 30 w 316"/>
                  <a:gd name="T17" fmla="*/ 10 h 347"/>
                  <a:gd name="T18" fmla="*/ 83 w 316"/>
                  <a:gd name="T19" fmla="*/ 36 h 347"/>
                  <a:gd name="T20" fmla="*/ 158 w 316"/>
                  <a:gd name="T21" fmla="*/ 21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347">
                    <a:moveTo>
                      <a:pt x="158" y="216"/>
                    </a:moveTo>
                    <a:cubicBezTo>
                      <a:pt x="185" y="150"/>
                      <a:pt x="209" y="92"/>
                      <a:pt x="234" y="35"/>
                    </a:cubicBezTo>
                    <a:cubicBezTo>
                      <a:pt x="246" y="8"/>
                      <a:pt x="266" y="0"/>
                      <a:pt x="287" y="10"/>
                    </a:cubicBezTo>
                    <a:cubicBezTo>
                      <a:pt x="308" y="21"/>
                      <a:pt x="316" y="39"/>
                      <a:pt x="307" y="61"/>
                    </a:cubicBezTo>
                    <a:cubicBezTo>
                      <a:pt x="270" y="149"/>
                      <a:pt x="234" y="236"/>
                      <a:pt x="195" y="322"/>
                    </a:cubicBezTo>
                    <a:cubicBezTo>
                      <a:pt x="189" y="334"/>
                      <a:pt x="170" y="347"/>
                      <a:pt x="158" y="347"/>
                    </a:cubicBezTo>
                    <a:cubicBezTo>
                      <a:pt x="145" y="347"/>
                      <a:pt x="126" y="334"/>
                      <a:pt x="121" y="321"/>
                    </a:cubicBezTo>
                    <a:cubicBezTo>
                      <a:pt x="82" y="237"/>
                      <a:pt x="46" y="151"/>
                      <a:pt x="11" y="66"/>
                    </a:cubicBezTo>
                    <a:cubicBezTo>
                      <a:pt x="0" y="40"/>
                      <a:pt x="8" y="19"/>
                      <a:pt x="30" y="10"/>
                    </a:cubicBezTo>
                    <a:cubicBezTo>
                      <a:pt x="51" y="1"/>
                      <a:pt x="72" y="10"/>
                      <a:pt x="83" y="36"/>
                    </a:cubicBezTo>
                    <a:cubicBezTo>
                      <a:pt x="107" y="94"/>
                      <a:pt x="131" y="152"/>
                      <a:pt x="158" y="2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7EBA221F-E9A7-468B-94D8-CF174CE40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-2515946"/>
                <a:ext cx="674688" cy="1025525"/>
              </a:xfrm>
              <a:custGeom>
                <a:avLst/>
                <a:gdLst>
                  <a:gd name="T0" fmla="*/ 0 w 227"/>
                  <a:gd name="T1" fmla="*/ 241 h 345"/>
                  <a:gd name="T2" fmla="*/ 5 w 227"/>
                  <a:gd name="T3" fmla="*/ 160 h 345"/>
                  <a:gd name="T4" fmla="*/ 175 w 227"/>
                  <a:gd name="T5" fmla="*/ 2 h 345"/>
                  <a:gd name="T6" fmla="*/ 226 w 227"/>
                  <a:gd name="T7" fmla="*/ 38 h 345"/>
                  <a:gd name="T8" fmla="*/ 184 w 227"/>
                  <a:gd name="T9" fmla="*/ 81 h 345"/>
                  <a:gd name="T10" fmla="*/ 81 w 227"/>
                  <a:gd name="T11" fmla="*/ 203 h 345"/>
                  <a:gd name="T12" fmla="*/ 81 w 227"/>
                  <a:gd name="T13" fmla="*/ 302 h 345"/>
                  <a:gd name="T14" fmla="*/ 44 w 227"/>
                  <a:gd name="T15" fmla="*/ 345 h 345"/>
                  <a:gd name="T16" fmla="*/ 2 w 227"/>
                  <a:gd name="T17" fmla="*/ 302 h 345"/>
                  <a:gd name="T18" fmla="*/ 2 w 227"/>
                  <a:gd name="T19" fmla="*/ 241 h 345"/>
                  <a:gd name="T20" fmla="*/ 0 w 227"/>
                  <a:gd name="T21" fmla="*/ 24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345">
                    <a:moveTo>
                      <a:pt x="0" y="241"/>
                    </a:moveTo>
                    <a:cubicBezTo>
                      <a:pt x="2" y="214"/>
                      <a:pt x="2" y="187"/>
                      <a:pt x="5" y="160"/>
                    </a:cubicBezTo>
                    <a:cubicBezTo>
                      <a:pt x="15" y="74"/>
                      <a:pt x="89" y="5"/>
                      <a:pt x="175" y="2"/>
                    </a:cubicBezTo>
                    <a:cubicBezTo>
                      <a:pt x="204" y="0"/>
                      <a:pt x="224" y="15"/>
                      <a:pt x="226" y="38"/>
                    </a:cubicBezTo>
                    <a:cubicBezTo>
                      <a:pt x="227" y="60"/>
                      <a:pt x="212" y="76"/>
                      <a:pt x="184" y="81"/>
                    </a:cubicBezTo>
                    <a:cubicBezTo>
                      <a:pt x="110" y="94"/>
                      <a:pt x="81" y="128"/>
                      <a:pt x="81" y="203"/>
                    </a:cubicBezTo>
                    <a:cubicBezTo>
                      <a:pt x="81" y="236"/>
                      <a:pt x="81" y="269"/>
                      <a:pt x="81" y="302"/>
                    </a:cubicBezTo>
                    <a:cubicBezTo>
                      <a:pt x="80" y="327"/>
                      <a:pt x="65" y="345"/>
                      <a:pt x="44" y="345"/>
                    </a:cubicBezTo>
                    <a:cubicBezTo>
                      <a:pt x="20" y="345"/>
                      <a:pt x="3" y="329"/>
                      <a:pt x="2" y="302"/>
                    </a:cubicBezTo>
                    <a:cubicBezTo>
                      <a:pt x="1" y="282"/>
                      <a:pt x="2" y="262"/>
                      <a:pt x="2" y="241"/>
                    </a:cubicBezTo>
                    <a:cubicBezTo>
                      <a:pt x="1" y="241"/>
                      <a:pt x="1" y="241"/>
                      <a:pt x="0" y="2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1E031D7D-EC88-4F9D-9DDB-8B390C45E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-2512771"/>
                <a:ext cx="241300" cy="1035050"/>
              </a:xfrm>
              <a:custGeom>
                <a:avLst/>
                <a:gdLst>
                  <a:gd name="T0" fmla="*/ 81 w 81"/>
                  <a:gd name="T1" fmla="*/ 176 h 348"/>
                  <a:gd name="T2" fmla="*/ 81 w 81"/>
                  <a:gd name="T3" fmla="*/ 301 h 348"/>
                  <a:gd name="T4" fmla="*/ 43 w 81"/>
                  <a:gd name="T5" fmla="*/ 347 h 348"/>
                  <a:gd name="T6" fmla="*/ 1 w 81"/>
                  <a:gd name="T7" fmla="*/ 302 h 348"/>
                  <a:gd name="T8" fmla="*/ 1 w 81"/>
                  <a:gd name="T9" fmla="*/ 46 h 348"/>
                  <a:gd name="T10" fmla="*/ 40 w 81"/>
                  <a:gd name="T11" fmla="*/ 1 h 348"/>
                  <a:gd name="T12" fmla="*/ 81 w 81"/>
                  <a:gd name="T13" fmla="*/ 48 h 348"/>
                  <a:gd name="T14" fmla="*/ 81 w 81"/>
                  <a:gd name="T15" fmla="*/ 17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48">
                    <a:moveTo>
                      <a:pt x="81" y="176"/>
                    </a:moveTo>
                    <a:cubicBezTo>
                      <a:pt x="81" y="217"/>
                      <a:pt x="81" y="259"/>
                      <a:pt x="81" y="301"/>
                    </a:cubicBezTo>
                    <a:cubicBezTo>
                      <a:pt x="81" y="329"/>
                      <a:pt x="66" y="346"/>
                      <a:pt x="43" y="347"/>
                    </a:cubicBezTo>
                    <a:cubicBezTo>
                      <a:pt x="18" y="348"/>
                      <a:pt x="1" y="331"/>
                      <a:pt x="1" y="302"/>
                    </a:cubicBezTo>
                    <a:cubicBezTo>
                      <a:pt x="0" y="217"/>
                      <a:pt x="0" y="131"/>
                      <a:pt x="1" y="46"/>
                    </a:cubicBezTo>
                    <a:cubicBezTo>
                      <a:pt x="1" y="20"/>
                      <a:pt x="18" y="2"/>
                      <a:pt x="40" y="1"/>
                    </a:cubicBezTo>
                    <a:cubicBezTo>
                      <a:pt x="63" y="0"/>
                      <a:pt x="80" y="19"/>
                      <a:pt x="81" y="48"/>
                    </a:cubicBezTo>
                    <a:cubicBezTo>
                      <a:pt x="81" y="90"/>
                      <a:pt x="81" y="133"/>
                      <a:pt x="81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6B524551-03C1-49DB-9753-2847840F4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-2876308"/>
                <a:ext cx="255588" cy="258763"/>
              </a:xfrm>
              <a:custGeom>
                <a:avLst/>
                <a:gdLst>
                  <a:gd name="T0" fmla="*/ 41 w 86"/>
                  <a:gd name="T1" fmla="*/ 1 h 87"/>
                  <a:gd name="T2" fmla="*/ 85 w 86"/>
                  <a:gd name="T3" fmla="*/ 43 h 87"/>
                  <a:gd name="T4" fmla="*/ 42 w 86"/>
                  <a:gd name="T5" fmla="*/ 87 h 87"/>
                  <a:gd name="T6" fmla="*/ 0 w 86"/>
                  <a:gd name="T7" fmla="*/ 44 h 87"/>
                  <a:gd name="T8" fmla="*/ 41 w 86"/>
                  <a:gd name="T9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7">
                    <a:moveTo>
                      <a:pt x="41" y="1"/>
                    </a:moveTo>
                    <a:cubicBezTo>
                      <a:pt x="63" y="0"/>
                      <a:pt x="85" y="21"/>
                      <a:pt x="85" y="43"/>
                    </a:cubicBezTo>
                    <a:cubicBezTo>
                      <a:pt x="86" y="68"/>
                      <a:pt x="67" y="87"/>
                      <a:pt x="42" y="87"/>
                    </a:cubicBezTo>
                    <a:cubicBezTo>
                      <a:pt x="18" y="87"/>
                      <a:pt x="0" y="68"/>
                      <a:pt x="0" y="44"/>
                    </a:cubicBezTo>
                    <a:cubicBezTo>
                      <a:pt x="0" y="22"/>
                      <a:pt x="19" y="1"/>
                      <a:pt x="4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8" name="Группа 6">
              <a:extLst>
                <a:ext uri="{FF2B5EF4-FFF2-40B4-BE49-F238E27FC236}">
                  <a16:creationId xmlns:a16="http://schemas.microsoft.com/office/drawing/2014/main" id="{FE6E3CDD-9FCC-4A8B-8450-8F8372B08404}"/>
                </a:ext>
              </a:extLst>
            </p:cNvPr>
            <p:cNvGrpSpPr/>
            <p:nvPr/>
          </p:nvGrpSpPr>
          <p:grpSpPr>
            <a:xfrm>
              <a:off x="4095364" y="-1265853"/>
              <a:ext cx="1055492" cy="1175711"/>
              <a:chOff x="-468312" y="-4139958"/>
              <a:chExt cx="3163888" cy="3524250"/>
            </a:xfrm>
            <a:grpFill/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4044D30D-7275-44A0-9FE2-0504E5D8B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3" y="-3387483"/>
                <a:ext cx="684213" cy="1941513"/>
              </a:xfrm>
              <a:custGeom>
                <a:avLst/>
                <a:gdLst>
                  <a:gd name="T0" fmla="*/ 185 w 230"/>
                  <a:gd name="T1" fmla="*/ 653 h 653"/>
                  <a:gd name="T2" fmla="*/ 44 w 230"/>
                  <a:gd name="T3" fmla="*/ 653 h 653"/>
                  <a:gd name="T4" fmla="*/ 0 w 230"/>
                  <a:gd name="T5" fmla="*/ 608 h 653"/>
                  <a:gd name="T6" fmla="*/ 0 w 230"/>
                  <a:gd name="T7" fmla="*/ 45 h 653"/>
                  <a:gd name="T8" fmla="*/ 44 w 230"/>
                  <a:gd name="T9" fmla="*/ 0 h 653"/>
                  <a:gd name="T10" fmla="*/ 185 w 230"/>
                  <a:gd name="T11" fmla="*/ 0 h 653"/>
                  <a:gd name="T12" fmla="*/ 230 w 230"/>
                  <a:gd name="T13" fmla="*/ 45 h 653"/>
                  <a:gd name="T14" fmla="*/ 230 w 230"/>
                  <a:gd name="T15" fmla="*/ 608 h 653"/>
                  <a:gd name="T16" fmla="*/ 185 w 230"/>
                  <a:gd name="T17" fmla="*/ 65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653">
                    <a:moveTo>
                      <a:pt x="185" y="653"/>
                    </a:moveTo>
                    <a:cubicBezTo>
                      <a:pt x="44" y="653"/>
                      <a:pt x="44" y="653"/>
                      <a:pt x="44" y="653"/>
                    </a:cubicBezTo>
                    <a:cubicBezTo>
                      <a:pt x="19" y="653"/>
                      <a:pt x="0" y="633"/>
                      <a:pt x="0" y="60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19" y="0"/>
                      <a:pt x="44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210" y="0"/>
                      <a:pt x="230" y="20"/>
                      <a:pt x="230" y="45"/>
                    </a:cubicBezTo>
                    <a:cubicBezTo>
                      <a:pt x="230" y="608"/>
                      <a:pt x="230" y="608"/>
                      <a:pt x="230" y="608"/>
                    </a:cubicBezTo>
                    <a:cubicBezTo>
                      <a:pt x="230" y="633"/>
                      <a:pt x="210" y="653"/>
                      <a:pt x="185" y="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3E1656CE-2622-408B-94EA-4EC2A1A88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8312" y="-2528646"/>
                <a:ext cx="685800" cy="1082675"/>
              </a:xfrm>
              <a:custGeom>
                <a:avLst/>
                <a:gdLst>
                  <a:gd name="T0" fmla="*/ 186 w 231"/>
                  <a:gd name="T1" fmla="*/ 364 h 364"/>
                  <a:gd name="T2" fmla="*/ 45 w 231"/>
                  <a:gd name="T3" fmla="*/ 364 h 364"/>
                  <a:gd name="T4" fmla="*/ 0 w 231"/>
                  <a:gd name="T5" fmla="*/ 319 h 364"/>
                  <a:gd name="T6" fmla="*/ 0 w 231"/>
                  <a:gd name="T7" fmla="*/ 44 h 364"/>
                  <a:gd name="T8" fmla="*/ 45 w 231"/>
                  <a:gd name="T9" fmla="*/ 0 h 364"/>
                  <a:gd name="T10" fmla="*/ 186 w 231"/>
                  <a:gd name="T11" fmla="*/ 0 h 364"/>
                  <a:gd name="T12" fmla="*/ 231 w 231"/>
                  <a:gd name="T13" fmla="*/ 44 h 364"/>
                  <a:gd name="T14" fmla="*/ 231 w 231"/>
                  <a:gd name="T15" fmla="*/ 319 h 364"/>
                  <a:gd name="T16" fmla="*/ 186 w 231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64">
                    <a:moveTo>
                      <a:pt x="186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20" y="364"/>
                      <a:pt x="0" y="344"/>
                      <a:pt x="0" y="31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1" y="19"/>
                      <a:pt x="231" y="44"/>
                    </a:cubicBezTo>
                    <a:cubicBezTo>
                      <a:pt x="231" y="319"/>
                      <a:pt x="231" y="319"/>
                      <a:pt x="231" y="319"/>
                    </a:cubicBezTo>
                    <a:cubicBezTo>
                      <a:pt x="231" y="344"/>
                      <a:pt x="211" y="364"/>
                      <a:pt x="186" y="3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2E7494-52FA-4E17-BA0C-E9B721381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0" y="-4139958"/>
                <a:ext cx="682626" cy="3524250"/>
              </a:xfrm>
              <a:custGeom>
                <a:avLst/>
                <a:gdLst>
                  <a:gd name="T0" fmla="*/ 186 w 230"/>
                  <a:gd name="T1" fmla="*/ 1185 h 1185"/>
                  <a:gd name="T2" fmla="*/ 44 w 230"/>
                  <a:gd name="T3" fmla="*/ 1185 h 1185"/>
                  <a:gd name="T4" fmla="*/ 0 w 230"/>
                  <a:gd name="T5" fmla="*/ 1141 h 1185"/>
                  <a:gd name="T6" fmla="*/ 0 w 230"/>
                  <a:gd name="T7" fmla="*/ 47 h 1185"/>
                  <a:gd name="T8" fmla="*/ 47 w 230"/>
                  <a:gd name="T9" fmla="*/ 0 h 1185"/>
                  <a:gd name="T10" fmla="*/ 183 w 230"/>
                  <a:gd name="T11" fmla="*/ 0 h 1185"/>
                  <a:gd name="T12" fmla="*/ 230 w 230"/>
                  <a:gd name="T13" fmla="*/ 47 h 1185"/>
                  <a:gd name="T14" fmla="*/ 230 w 230"/>
                  <a:gd name="T15" fmla="*/ 1141 h 1185"/>
                  <a:gd name="T16" fmla="*/ 186 w 230"/>
                  <a:gd name="T1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185">
                    <a:moveTo>
                      <a:pt x="186" y="1185"/>
                    </a:moveTo>
                    <a:cubicBezTo>
                      <a:pt x="44" y="1185"/>
                      <a:pt x="44" y="1185"/>
                      <a:pt x="44" y="1185"/>
                    </a:cubicBezTo>
                    <a:cubicBezTo>
                      <a:pt x="20" y="1185"/>
                      <a:pt x="0" y="1166"/>
                      <a:pt x="0" y="11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209" y="0"/>
                      <a:pt x="230" y="21"/>
                      <a:pt x="230" y="47"/>
                    </a:cubicBezTo>
                    <a:cubicBezTo>
                      <a:pt x="230" y="1141"/>
                      <a:pt x="230" y="1141"/>
                      <a:pt x="230" y="1141"/>
                    </a:cubicBezTo>
                    <a:cubicBezTo>
                      <a:pt x="230" y="1166"/>
                      <a:pt x="210" y="1185"/>
                      <a:pt x="186" y="1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329DB4B6-7A6E-4E7E-BA35-4CEBAFA5A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951" y="-2133358"/>
                <a:ext cx="682625" cy="687388"/>
              </a:xfrm>
              <a:custGeom>
                <a:avLst/>
                <a:gdLst>
                  <a:gd name="T0" fmla="*/ 186 w 230"/>
                  <a:gd name="T1" fmla="*/ 231 h 231"/>
                  <a:gd name="T2" fmla="*/ 45 w 230"/>
                  <a:gd name="T3" fmla="*/ 231 h 231"/>
                  <a:gd name="T4" fmla="*/ 0 w 230"/>
                  <a:gd name="T5" fmla="*/ 186 h 231"/>
                  <a:gd name="T6" fmla="*/ 0 w 230"/>
                  <a:gd name="T7" fmla="*/ 45 h 231"/>
                  <a:gd name="T8" fmla="*/ 45 w 230"/>
                  <a:gd name="T9" fmla="*/ 0 h 231"/>
                  <a:gd name="T10" fmla="*/ 186 w 230"/>
                  <a:gd name="T11" fmla="*/ 0 h 231"/>
                  <a:gd name="T12" fmla="*/ 230 w 230"/>
                  <a:gd name="T13" fmla="*/ 45 h 231"/>
                  <a:gd name="T14" fmla="*/ 230 w 230"/>
                  <a:gd name="T15" fmla="*/ 186 h 231"/>
                  <a:gd name="T16" fmla="*/ 186 w 230"/>
                  <a:gd name="T17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86" y="231"/>
                    </a:moveTo>
                    <a:cubicBezTo>
                      <a:pt x="45" y="231"/>
                      <a:pt x="45" y="231"/>
                      <a:pt x="45" y="231"/>
                    </a:cubicBezTo>
                    <a:cubicBezTo>
                      <a:pt x="20" y="231"/>
                      <a:pt x="0" y="211"/>
                      <a:pt x="0" y="18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0" y="20"/>
                      <a:pt x="230" y="45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11"/>
                      <a:pt x="211" y="231"/>
                      <a:pt x="186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41" name="Овал 40">
            <a:extLst>
              <a:ext uri="{FF2B5EF4-FFF2-40B4-BE49-F238E27FC236}">
                <a16:creationId xmlns:a16="http://schemas.microsoft.com/office/drawing/2014/main" id="{D7AB8CF9-40B4-455B-B12E-92C7F6416AAC}"/>
              </a:ext>
            </a:extLst>
          </p:cNvPr>
          <p:cNvSpPr/>
          <p:nvPr/>
        </p:nvSpPr>
        <p:spPr>
          <a:xfrm>
            <a:off x="11086477" y="3975317"/>
            <a:ext cx="1862691" cy="1862687"/>
          </a:xfrm>
          <a:prstGeom prst="ellipse">
            <a:avLst/>
          </a:prstGeom>
          <a:solidFill>
            <a:srgbClr val="09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оло: пусте 41">
            <a:extLst>
              <a:ext uri="{FF2B5EF4-FFF2-40B4-BE49-F238E27FC236}">
                <a16:creationId xmlns:a16="http://schemas.microsoft.com/office/drawing/2014/main" id="{4BFE2834-9B8F-4B48-A200-765BA1AA5D08}"/>
              </a:ext>
            </a:extLst>
          </p:cNvPr>
          <p:cNvSpPr/>
          <p:nvPr/>
        </p:nvSpPr>
        <p:spPr>
          <a:xfrm>
            <a:off x="-902949" y="4253282"/>
            <a:ext cx="1598274" cy="1598265"/>
          </a:xfrm>
          <a:prstGeom prst="donut">
            <a:avLst/>
          </a:prstGeom>
          <a:solidFill>
            <a:srgbClr val="09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1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Коло: пусте 49">
            <a:extLst>
              <a:ext uri="{FF2B5EF4-FFF2-40B4-BE49-F238E27FC236}">
                <a16:creationId xmlns:a16="http://schemas.microsoft.com/office/drawing/2014/main" id="{1042B439-97B7-4513-B9D0-BE6821FCF5CB}"/>
              </a:ext>
            </a:extLst>
          </p:cNvPr>
          <p:cNvSpPr/>
          <p:nvPr/>
        </p:nvSpPr>
        <p:spPr>
          <a:xfrm>
            <a:off x="4265145" y="3692699"/>
            <a:ext cx="2279460" cy="2279460"/>
          </a:xfrm>
          <a:prstGeom prst="donut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3C7DEAD-FCF5-4B26-804A-A347753F17A4}"/>
              </a:ext>
            </a:extLst>
          </p:cNvPr>
          <p:cNvSpPr/>
          <p:nvPr/>
        </p:nvSpPr>
        <p:spPr>
          <a:xfrm>
            <a:off x="5785272" y="4357282"/>
            <a:ext cx="1862691" cy="1862687"/>
          </a:xfrm>
          <a:prstGeom prst="ellipse">
            <a:avLst/>
          </a:prstGeom>
          <a:solidFill>
            <a:srgbClr val="09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о: пусте 54">
            <a:extLst>
              <a:ext uri="{FF2B5EF4-FFF2-40B4-BE49-F238E27FC236}">
                <a16:creationId xmlns:a16="http://schemas.microsoft.com/office/drawing/2014/main" id="{D03A1C93-D4CF-4905-8A1C-1C3926EA3450}"/>
              </a:ext>
            </a:extLst>
          </p:cNvPr>
          <p:cNvSpPr/>
          <p:nvPr/>
        </p:nvSpPr>
        <p:spPr>
          <a:xfrm flipV="1">
            <a:off x="5096191" y="5577004"/>
            <a:ext cx="782450" cy="782448"/>
          </a:xfrm>
          <a:prstGeom prst="donu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6F9FAF-8452-4D96-8464-5B8A36B84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75" y="1175485"/>
            <a:ext cx="3772691" cy="5661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6D26E-1E8A-418B-AEB3-3AE507F49F8F}"/>
              </a:ext>
            </a:extLst>
          </p:cNvPr>
          <p:cNvSpPr txBox="1"/>
          <p:nvPr/>
        </p:nvSpPr>
        <p:spPr>
          <a:xfrm>
            <a:off x="554287" y="6440757"/>
            <a:ext cx="10942388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Q23. Заботитесь ли Вы о здоровье своих близких, которые болеют шизофренией?Q33. Какие факторы в наибольшей степени обуславливают Ваше комфортное психологическое состояние, при уходе за страдающими шизофренией?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072F8-83C3-4814-8A69-BF79B6CE5D15}"/>
              </a:ext>
            </a:extLst>
          </p:cNvPr>
          <p:cNvSpPr txBox="1"/>
          <p:nvPr/>
        </p:nvSpPr>
        <p:spPr>
          <a:xfrm>
            <a:off x="548991" y="6167867"/>
            <a:ext cx="1081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База: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=41</a:t>
            </a:r>
            <a:r>
              <a:rPr lang="ru-RU" sz="1000" dirty="0">
                <a:solidFill>
                  <a:prstClr val="black"/>
                </a:solidFill>
              </a:rPr>
              <a:t>, </a:t>
            </a:r>
            <a:r>
              <a:rPr lang="en-US" sz="1000" dirty="0">
                <a:solidFill>
                  <a:prstClr val="black"/>
                </a:solidFill>
              </a:rPr>
              <a:t>N</a:t>
            </a:r>
            <a:r>
              <a:rPr lang="uk-UA" sz="1000" dirty="0">
                <a:solidFill>
                  <a:prstClr val="black"/>
                </a:solidFill>
              </a:rPr>
              <a:t>=20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1A1069C1-87A4-4DB2-A56F-3C299AD479CD}"/>
              </a:ext>
            </a:extLst>
          </p:cNvPr>
          <p:cNvSpPr txBox="1">
            <a:spLocks/>
          </p:cNvSpPr>
          <p:nvPr/>
        </p:nvSpPr>
        <p:spPr>
          <a:xfrm>
            <a:off x="695325" y="-53789"/>
            <a:ext cx="10553559" cy="945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УХОД ЗА СТРАДАЮЩИМИ ШИЗОФРЕНИЕЙ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E6F14-4227-716E-4D4F-CDD66109ED73}"/>
              </a:ext>
            </a:extLst>
          </p:cNvPr>
          <p:cNvSpPr txBox="1"/>
          <p:nvPr/>
        </p:nvSpPr>
        <p:spPr>
          <a:xfrm>
            <a:off x="2450016" y="1340544"/>
            <a:ext cx="224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003C7D"/>
                </a:solidFill>
                <a:cs typeface="Arial" panose="020B0604020202020204" pitchFamily="34" charset="0"/>
              </a:rPr>
              <a:t>Забочусь по мере необходимости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FB2CD-00B2-CFC0-4502-64C821F9B66E}"/>
              </a:ext>
            </a:extLst>
          </p:cNvPr>
          <p:cNvSpPr txBox="1"/>
          <p:nvPr/>
        </p:nvSpPr>
        <p:spPr>
          <a:xfrm>
            <a:off x="2450016" y="2406787"/>
            <a:ext cx="2091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Заботятся другие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ABE62-F88B-3ED0-0BFF-917F603C800E}"/>
              </a:ext>
            </a:extLst>
          </p:cNvPr>
          <p:cNvSpPr txBox="1"/>
          <p:nvPr/>
        </p:nvSpPr>
        <p:spPr>
          <a:xfrm>
            <a:off x="2450016" y="3034928"/>
            <a:ext cx="2238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400" b="1" dirty="0">
                <a:solidFill>
                  <a:srgbClr val="003C7D"/>
                </a:solidFill>
                <a:cs typeface="Arial" panose="020B0604020202020204" pitchFamily="34" charset="0"/>
              </a:rPr>
              <a:t>Могу купить лекарства или записать к врачу, когда меня об этом попросят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CA0EFD-32F3-FBED-240B-D7D8A5C7E98E}"/>
              </a:ext>
            </a:extLst>
          </p:cNvPr>
          <p:cNvSpPr txBox="1"/>
          <p:nvPr/>
        </p:nvSpPr>
        <p:spPr>
          <a:xfrm>
            <a:off x="2450016" y="4169435"/>
            <a:ext cx="1898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3C7D"/>
                </a:solidFill>
                <a:cs typeface="Arial" panose="020B0604020202020204" pitchFamily="34" charset="0"/>
              </a:rPr>
              <a:t>Вся забота о здоровье близких полностью на мне</a:t>
            </a: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287D628D-8B1C-D377-F064-19D608DD8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130956"/>
              </p:ext>
            </p:extLst>
          </p:nvPr>
        </p:nvGraphicFramePr>
        <p:xfrm>
          <a:off x="9400740" y="1754614"/>
          <a:ext cx="3781038" cy="422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A5A288C3-85D1-5EBB-9675-4A1FB48F591D}"/>
              </a:ext>
            </a:extLst>
          </p:cNvPr>
          <p:cNvSpPr txBox="1"/>
          <p:nvPr/>
        </p:nvSpPr>
        <p:spPr>
          <a:xfrm>
            <a:off x="6103728" y="945012"/>
            <a:ext cx="6449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003C7D"/>
                </a:solidFill>
              </a:rPr>
              <a:t>В</a:t>
            </a:r>
            <a:r>
              <a:rPr lang="ru-RU" sz="1600" dirty="0">
                <a:solidFill>
                  <a:srgbClr val="003C7D"/>
                </a:solidFill>
              </a:rPr>
              <a:t> </a:t>
            </a:r>
            <a:r>
              <a:rPr lang="ru-RU" sz="1600" b="1" cap="all" dirty="0">
                <a:solidFill>
                  <a:srgbClr val="003C7D"/>
                </a:solidFill>
              </a:rPr>
              <a:t>наибольшей степени обуславливают комфортное </a:t>
            </a:r>
          </a:p>
          <a:p>
            <a:r>
              <a:rPr lang="ru-RU" sz="1600" b="1" cap="all" dirty="0">
                <a:solidFill>
                  <a:srgbClr val="003C7D"/>
                </a:solidFill>
              </a:rPr>
              <a:t>психологическое состояние, при уходе за страдающими шизофренией…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D1A493-EF2F-C9A2-3931-3B04C75433A2}"/>
              </a:ext>
            </a:extLst>
          </p:cNvPr>
          <p:cNvSpPr txBox="1"/>
          <p:nvPr/>
        </p:nvSpPr>
        <p:spPr>
          <a:xfrm>
            <a:off x="8558687" y="6013922"/>
            <a:ext cx="338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Множественный выбор, сумма ответов не равна 100%</a:t>
            </a:r>
            <a:endParaRPr kumimoji="0" lang="ru-RU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9" name="Таблица 58">
            <a:extLst>
              <a:ext uri="{FF2B5EF4-FFF2-40B4-BE49-F238E27FC236}">
                <a16:creationId xmlns:a16="http://schemas.microsoft.com/office/drawing/2014/main" id="{F9CEC9D3-D694-E98B-1948-349B9F5FC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91837"/>
              </p:ext>
            </p:extLst>
          </p:nvPr>
        </p:nvGraphicFramePr>
        <p:xfrm>
          <a:off x="7262036" y="1971243"/>
          <a:ext cx="2115383" cy="4467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383">
                  <a:extLst>
                    <a:ext uri="{9D8B030D-6E8A-4147-A177-3AD203B41FA5}">
                      <a16:colId xmlns:a16="http://schemas.microsoft.com/office/drawing/2014/main" val="3580095460"/>
                    </a:ext>
                  </a:extLst>
                </a:gridCol>
              </a:tblGrid>
              <a:tr h="619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Качественная медицинская помощь для больного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629170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Актуальная информационная поддержка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073779"/>
                  </a:ext>
                </a:extLst>
              </a:tr>
              <a:tr h="619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Финансовая стабильность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051427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материальные программы поддержки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591943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программы поддержки больных</a:t>
                      </a:r>
                    </a:p>
                    <a:p>
                      <a:pPr marL="0" algn="r" defTabSz="914400" rtl="0" eaLnBrk="1" fontAlgn="ctr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975688"/>
                  </a:ext>
                </a:extLst>
              </a:tr>
              <a:tr h="69050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Поддержка, лояльность общества к больным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671845"/>
                  </a:ext>
                </a:extLst>
              </a:tr>
              <a:tr h="619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1231"/>
                  </a:ext>
                </a:extLst>
              </a:tr>
            </a:tbl>
          </a:graphicData>
        </a:graphic>
      </p:graphicFrame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E52D7DF4-72C3-42F9-B0AE-88DD9FA3CEFF}"/>
              </a:ext>
            </a:extLst>
          </p:cNvPr>
          <p:cNvGrpSpPr/>
          <p:nvPr/>
        </p:nvGrpSpPr>
        <p:grpSpPr>
          <a:xfrm>
            <a:off x="5008072" y="943859"/>
            <a:ext cx="818334" cy="854856"/>
            <a:chOff x="5846272" y="2752339"/>
            <a:chExt cx="818334" cy="854856"/>
          </a:xfrm>
        </p:grpSpPr>
        <p:sp>
          <p:nvSpPr>
            <p:cNvPr id="46" name="Oval 94">
              <a:extLst>
                <a:ext uri="{FF2B5EF4-FFF2-40B4-BE49-F238E27FC236}">
                  <a16:creationId xmlns:a16="http://schemas.microsoft.com/office/drawing/2014/main" id="{1298DDD6-0FEB-4C72-AC7B-53003313199B}"/>
                </a:ext>
              </a:extLst>
            </p:cNvPr>
            <p:cNvSpPr/>
            <p:nvPr/>
          </p:nvSpPr>
          <p:spPr>
            <a:xfrm>
              <a:off x="5846272" y="2752339"/>
              <a:ext cx="818334" cy="854856"/>
            </a:xfrm>
            <a:prstGeom prst="ellipse">
              <a:avLst/>
            </a:prstGeom>
            <a:solidFill>
              <a:srgbClr val="EBEEF1"/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330E91ED-3C8C-72B8-9809-C891CE9022F0}"/>
                </a:ext>
              </a:extLst>
            </p:cNvPr>
            <p:cNvGrpSpPr/>
            <p:nvPr/>
          </p:nvGrpSpPr>
          <p:grpSpPr>
            <a:xfrm>
              <a:off x="5972832" y="2884547"/>
              <a:ext cx="565214" cy="590441"/>
              <a:chOff x="6422088" y="2933408"/>
              <a:chExt cx="900000" cy="900000"/>
            </a:xfrm>
            <a:solidFill>
              <a:srgbClr val="003C7D"/>
            </a:solidFill>
          </p:grpSpPr>
          <p:sp>
            <p:nvSpPr>
              <p:cNvPr id="20" name="Oval 70">
                <a:extLst>
                  <a:ext uri="{FF2B5EF4-FFF2-40B4-BE49-F238E27FC236}">
                    <a16:creationId xmlns:a16="http://schemas.microsoft.com/office/drawing/2014/main" id="{EA5DCBCC-16F7-B8E0-8A0A-3BDE25899657}"/>
                  </a:ext>
                </a:extLst>
              </p:cNvPr>
              <p:cNvSpPr/>
              <p:nvPr/>
            </p:nvSpPr>
            <p:spPr>
              <a:xfrm>
                <a:off x="6422088" y="2933408"/>
                <a:ext cx="900000" cy="90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6">
                <a:extLst>
                  <a:ext uri="{FF2B5EF4-FFF2-40B4-BE49-F238E27FC236}">
                    <a16:creationId xmlns:a16="http://schemas.microsoft.com/office/drawing/2014/main" id="{A264CA11-ACED-B45C-015D-D608B098F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1401" y="3069387"/>
                <a:ext cx="553195" cy="553195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B681336D-E68B-4149-BCCB-8E7D2AA9CECD}"/>
              </a:ext>
            </a:extLst>
          </p:cNvPr>
          <p:cNvGrpSpPr/>
          <p:nvPr/>
        </p:nvGrpSpPr>
        <p:grpSpPr>
          <a:xfrm>
            <a:off x="3967307" y="1738879"/>
            <a:ext cx="818334" cy="854856"/>
            <a:chOff x="6156787" y="2074159"/>
            <a:chExt cx="818334" cy="854856"/>
          </a:xfrm>
        </p:grpSpPr>
        <p:sp>
          <p:nvSpPr>
            <p:cNvPr id="48" name="Oval 94">
              <a:extLst>
                <a:ext uri="{FF2B5EF4-FFF2-40B4-BE49-F238E27FC236}">
                  <a16:creationId xmlns:a16="http://schemas.microsoft.com/office/drawing/2014/main" id="{D8BB2F40-D57D-4B03-9A2C-EE96B900ED5E}"/>
                </a:ext>
              </a:extLst>
            </p:cNvPr>
            <p:cNvSpPr/>
            <p:nvPr/>
          </p:nvSpPr>
          <p:spPr>
            <a:xfrm>
              <a:off x="6156787" y="2074159"/>
              <a:ext cx="818334" cy="854856"/>
            </a:xfrm>
            <a:prstGeom prst="ellipse">
              <a:avLst/>
            </a:prstGeom>
            <a:solidFill>
              <a:srgbClr val="EBEEF1"/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Oval 55">
              <a:extLst>
                <a:ext uri="{FF2B5EF4-FFF2-40B4-BE49-F238E27FC236}">
                  <a16:creationId xmlns:a16="http://schemas.microsoft.com/office/drawing/2014/main" id="{FF4E503D-158E-A0B0-DB26-CA7072E34847}"/>
                </a:ext>
              </a:extLst>
            </p:cNvPr>
            <p:cNvSpPr/>
            <p:nvPr/>
          </p:nvSpPr>
          <p:spPr>
            <a:xfrm>
              <a:off x="6283347" y="2206367"/>
              <a:ext cx="565214" cy="590441"/>
            </a:xfrm>
            <a:prstGeom prst="ellipse">
              <a:avLst/>
            </a:prstGeom>
            <a:solidFill>
              <a:srgbClr val="003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697B75E4-866E-8E3D-6D2C-6926CF90E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6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752" y="2304985"/>
              <a:ext cx="376404" cy="393204"/>
            </a:xfrm>
            <a:prstGeom prst="rect">
              <a:avLst/>
            </a:prstGeom>
          </p:spPr>
        </p:pic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3C9B49DC-D82E-4470-AE70-CDCAF329246F}"/>
              </a:ext>
            </a:extLst>
          </p:cNvPr>
          <p:cNvGrpSpPr/>
          <p:nvPr/>
        </p:nvGrpSpPr>
        <p:grpSpPr>
          <a:xfrm>
            <a:off x="6569537" y="3005069"/>
            <a:ext cx="818334" cy="854856"/>
            <a:chOff x="5855797" y="3861049"/>
            <a:chExt cx="818334" cy="854856"/>
          </a:xfrm>
        </p:grpSpPr>
        <p:sp>
          <p:nvSpPr>
            <p:cNvPr id="44" name="Oval 94">
              <a:extLst>
                <a:ext uri="{FF2B5EF4-FFF2-40B4-BE49-F238E27FC236}">
                  <a16:creationId xmlns:a16="http://schemas.microsoft.com/office/drawing/2014/main" id="{CDFCE297-4FB5-47CD-B39F-678073C16513}"/>
                </a:ext>
              </a:extLst>
            </p:cNvPr>
            <p:cNvSpPr/>
            <p:nvPr/>
          </p:nvSpPr>
          <p:spPr>
            <a:xfrm>
              <a:off x="5855797" y="3861049"/>
              <a:ext cx="818334" cy="854856"/>
            </a:xfrm>
            <a:prstGeom prst="ellipse">
              <a:avLst/>
            </a:prstGeom>
            <a:solidFill>
              <a:srgbClr val="EBEEF1"/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Oval 94">
              <a:extLst>
                <a:ext uri="{FF2B5EF4-FFF2-40B4-BE49-F238E27FC236}">
                  <a16:creationId xmlns:a16="http://schemas.microsoft.com/office/drawing/2014/main" id="{974D01E5-A887-4BD4-6D00-AED4764C5D00}"/>
                </a:ext>
              </a:extLst>
            </p:cNvPr>
            <p:cNvSpPr/>
            <p:nvPr/>
          </p:nvSpPr>
          <p:spPr>
            <a:xfrm>
              <a:off x="5982357" y="3990716"/>
              <a:ext cx="565214" cy="590441"/>
            </a:xfrm>
            <a:prstGeom prst="ellipse">
              <a:avLst/>
            </a:prstGeom>
            <a:solidFill>
              <a:srgbClr val="003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42AC433-258C-192C-4964-723D88D6C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  <a14:imgEffect>
                        <a14:brightnessContrast bright="100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820" y="4071288"/>
              <a:ext cx="392047" cy="409545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C99DBC21-8E0B-4E9D-A5F3-FE510EEDBA53}"/>
              </a:ext>
            </a:extLst>
          </p:cNvPr>
          <p:cNvGrpSpPr/>
          <p:nvPr/>
        </p:nvGrpSpPr>
        <p:grpSpPr>
          <a:xfrm>
            <a:off x="5838017" y="1976369"/>
            <a:ext cx="818334" cy="854856"/>
            <a:chOff x="6269817" y="3203189"/>
            <a:chExt cx="818334" cy="854856"/>
          </a:xfrm>
        </p:grpSpPr>
        <p:sp>
          <p:nvSpPr>
            <p:cNvPr id="45" name="Oval 94">
              <a:extLst>
                <a:ext uri="{FF2B5EF4-FFF2-40B4-BE49-F238E27FC236}">
                  <a16:creationId xmlns:a16="http://schemas.microsoft.com/office/drawing/2014/main" id="{E06C5355-3DB8-422E-AC02-151FA1715E99}"/>
                </a:ext>
              </a:extLst>
            </p:cNvPr>
            <p:cNvSpPr/>
            <p:nvPr/>
          </p:nvSpPr>
          <p:spPr>
            <a:xfrm>
              <a:off x="6269817" y="3203189"/>
              <a:ext cx="818334" cy="854856"/>
            </a:xfrm>
            <a:prstGeom prst="ellipse">
              <a:avLst/>
            </a:prstGeom>
            <a:solidFill>
              <a:srgbClr val="EBEEF1"/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Oval 82">
              <a:extLst>
                <a:ext uri="{FF2B5EF4-FFF2-40B4-BE49-F238E27FC236}">
                  <a16:creationId xmlns:a16="http://schemas.microsoft.com/office/drawing/2014/main" id="{E204A191-292A-ACBB-5FB6-C21451B760A9}"/>
                </a:ext>
              </a:extLst>
            </p:cNvPr>
            <p:cNvSpPr/>
            <p:nvPr/>
          </p:nvSpPr>
          <p:spPr>
            <a:xfrm>
              <a:off x="6396377" y="3335397"/>
              <a:ext cx="565214" cy="590441"/>
            </a:xfrm>
            <a:prstGeom prst="ellipse">
              <a:avLst/>
            </a:prstGeom>
            <a:solidFill>
              <a:srgbClr val="003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5BAD812-D76A-3A66-4AD2-0089E86A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240" y="3428226"/>
              <a:ext cx="387489" cy="404783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2A4E922-6EA2-9DD7-2CB4-98B77F1540C0}"/>
              </a:ext>
            </a:extLst>
          </p:cNvPr>
          <p:cNvSpPr txBox="1"/>
          <p:nvPr/>
        </p:nvSpPr>
        <p:spPr>
          <a:xfrm>
            <a:off x="2450016" y="5238424"/>
            <a:ext cx="223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Совершенно и практически не забочусь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D098D9-BE97-07AA-E64D-F641801EC62B}"/>
              </a:ext>
            </a:extLst>
          </p:cNvPr>
          <p:cNvSpPr txBox="1"/>
          <p:nvPr/>
        </p:nvSpPr>
        <p:spPr>
          <a:xfrm>
            <a:off x="940389" y="4992203"/>
            <a:ext cx="19657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7%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421B11-F2ED-2F3D-51FF-EB49A93BD8FE}"/>
              </a:ext>
            </a:extLst>
          </p:cNvPr>
          <p:cNvSpPr txBox="1"/>
          <p:nvPr/>
        </p:nvSpPr>
        <p:spPr>
          <a:xfrm>
            <a:off x="940389" y="4030936"/>
            <a:ext cx="16126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3C7D"/>
                </a:solidFill>
              </a:rPr>
              <a:t>7%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6A1CE3-31D6-D9E6-4C90-2C921AC0A200}"/>
              </a:ext>
            </a:extLst>
          </p:cNvPr>
          <p:cNvSpPr txBox="1"/>
          <p:nvPr/>
        </p:nvSpPr>
        <p:spPr>
          <a:xfrm>
            <a:off x="940389" y="3004150"/>
            <a:ext cx="19657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3C7D"/>
                </a:solidFill>
              </a:rPr>
              <a:t>10%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778C31C-4E46-E153-8677-A75661D5965B}"/>
              </a:ext>
            </a:extLst>
          </p:cNvPr>
          <p:cNvSpPr txBox="1"/>
          <p:nvPr/>
        </p:nvSpPr>
        <p:spPr>
          <a:xfrm>
            <a:off x="940389" y="2052844"/>
            <a:ext cx="19657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20%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309296-4870-9AB8-0BA3-83DA6A4F0E90}"/>
              </a:ext>
            </a:extLst>
          </p:cNvPr>
          <p:cNvSpPr txBox="1"/>
          <p:nvPr/>
        </p:nvSpPr>
        <p:spPr>
          <a:xfrm>
            <a:off x="940389" y="1051710"/>
            <a:ext cx="19657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3C7D"/>
                </a:solidFill>
              </a:rPr>
              <a:t>39%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0D4F0-246D-4F43-B20D-2B291E5FAC4E}"/>
              </a:ext>
            </a:extLst>
          </p:cNvPr>
          <p:cNvSpPr txBox="1"/>
          <p:nvPr/>
        </p:nvSpPr>
        <p:spPr>
          <a:xfrm rot="16200000">
            <a:off x="-1933442" y="3093055"/>
            <a:ext cx="4907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>
              <a:defRPr/>
            </a:pPr>
            <a:r>
              <a:rPr lang="ru-RU" sz="3600" b="1" dirty="0">
                <a:solidFill>
                  <a:srgbClr val="003C7D"/>
                </a:solidFill>
              </a:rPr>
              <a:t>КТО ЗАБОТИТСЯ?</a:t>
            </a:r>
          </a:p>
        </p:txBody>
      </p:sp>
      <p:sp>
        <p:nvSpPr>
          <p:cNvPr id="51" name="Коло: пусте 50">
            <a:extLst>
              <a:ext uri="{FF2B5EF4-FFF2-40B4-BE49-F238E27FC236}">
                <a16:creationId xmlns:a16="http://schemas.microsoft.com/office/drawing/2014/main" id="{37B3ABF1-B66A-4F7B-8212-0D509BECF604}"/>
              </a:ext>
            </a:extLst>
          </p:cNvPr>
          <p:cNvSpPr/>
          <p:nvPr/>
        </p:nvSpPr>
        <p:spPr>
          <a:xfrm>
            <a:off x="11128964" y="4005211"/>
            <a:ext cx="1584094" cy="1584090"/>
          </a:xfrm>
          <a:prstGeom prst="donu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Знак множення 51">
            <a:extLst>
              <a:ext uri="{FF2B5EF4-FFF2-40B4-BE49-F238E27FC236}">
                <a16:creationId xmlns:a16="http://schemas.microsoft.com/office/drawing/2014/main" id="{1A9B1FF2-8BC7-4020-97D6-70AE3705F2EF}"/>
              </a:ext>
            </a:extLst>
          </p:cNvPr>
          <p:cNvSpPr/>
          <p:nvPr/>
        </p:nvSpPr>
        <p:spPr>
          <a:xfrm rot="20233094">
            <a:off x="5495132" y="2871565"/>
            <a:ext cx="898972" cy="898970"/>
          </a:xfrm>
          <a:prstGeom prst="mathMultiply">
            <a:avLst/>
          </a:prstGeom>
          <a:solidFill>
            <a:srgbClr val="06A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нак множення 55">
            <a:extLst>
              <a:ext uri="{FF2B5EF4-FFF2-40B4-BE49-F238E27FC236}">
                <a16:creationId xmlns:a16="http://schemas.microsoft.com/office/drawing/2014/main" id="{44C7F1AC-6DE3-46E1-90C2-78323B3DFC32}"/>
              </a:ext>
            </a:extLst>
          </p:cNvPr>
          <p:cNvSpPr/>
          <p:nvPr/>
        </p:nvSpPr>
        <p:spPr>
          <a:xfrm rot="20233094">
            <a:off x="-342632" y="402685"/>
            <a:ext cx="898972" cy="898970"/>
          </a:xfrm>
          <a:prstGeom prst="mathMultiply">
            <a:avLst/>
          </a:prstGeom>
          <a:solidFill>
            <a:srgbClr val="00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9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6257136-9BE4-4BBC-90EB-9DAFE9ABE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50000" r="41518" b="12491"/>
          <a:stretch/>
        </p:blipFill>
        <p:spPr>
          <a:xfrm flipH="1">
            <a:off x="5577840" y="0"/>
            <a:ext cx="6614160" cy="6858000"/>
          </a:xfrm>
          <a:prstGeom prst="rect">
            <a:avLst/>
          </a:prstGeom>
        </p:spPr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031D634A-6C1E-4B83-8BA0-37D1EF5A3758}"/>
              </a:ext>
            </a:extLst>
          </p:cNvPr>
          <p:cNvSpPr/>
          <p:nvPr/>
        </p:nvSpPr>
        <p:spPr>
          <a:xfrm>
            <a:off x="5709920" y="0"/>
            <a:ext cx="6482080" cy="6858000"/>
          </a:xfrm>
          <a:prstGeom prst="rect">
            <a:avLst/>
          </a:prstGeom>
          <a:solidFill>
            <a:srgbClr val="0099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76F2A-51F9-4C5C-8FFB-A9976F4D5BCB}"/>
              </a:ext>
            </a:extLst>
          </p:cNvPr>
          <p:cNvSpPr txBox="1"/>
          <p:nvPr/>
        </p:nvSpPr>
        <p:spPr>
          <a:xfrm>
            <a:off x="300549" y="1999694"/>
            <a:ext cx="4937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Поддержка близких, возвращение в общество и квалифицированная помощь — главные ключи к выздоровлению.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3C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E976A80-E5AA-477B-907F-DBAF6C3FA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413536" y="5787341"/>
            <a:ext cx="1984873" cy="367737"/>
          </a:xfrm>
          <a:prstGeom prst="rect">
            <a:avLst/>
          </a:prstGeom>
        </p:spPr>
      </p:pic>
      <p:grpSp>
        <p:nvGrpSpPr>
          <p:cNvPr id="23" name="Группа 23">
            <a:extLst>
              <a:ext uri="{FF2B5EF4-FFF2-40B4-BE49-F238E27FC236}">
                <a16:creationId xmlns:a16="http://schemas.microsoft.com/office/drawing/2014/main" id="{ECD9032C-1078-49B5-9809-3A67B59A0289}"/>
              </a:ext>
            </a:extLst>
          </p:cNvPr>
          <p:cNvGrpSpPr/>
          <p:nvPr/>
        </p:nvGrpSpPr>
        <p:grpSpPr>
          <a:xfrm>
            <a:off x="534630" y="728663"/>
            <a:ext cx="1191349" cy="421011"/>
            <a:chOff x="4095364" y="-1265853"/>
            <a:chExt cx="3326946" cy="1175711"/>
          </a:xfrm>
          <a:solidFill>
            <a:schemeClr val="tx1"/>
          </a:solidFill>
        </p:grpSpPr>
        <p:grpSp>
          <p:nvGrpSpPr>
            <p:cNvPr id="24" name="Группа 5">
              <a:extLst>
                <a:ext uri="{FF2B5EF4-FFF2-40B4-BE49-F238E27FC236}">
                  <a16:creationId xmlns:a16="http://schemas.microsoft.com/office/drawing/2014/main" id="{6D7DC421-DBF7-4915-8455-65993E9654F2}"/>
                </a:ext>
              </a:extLst>
            </p:cNvPr>
            <p:cNvGrpSpPr/>
            <p:nvPr/>
          </p:nvGrpSpPr>
          <p:grpSpPr>
            <a:xfrm>
              <a:off x="5240359" y="-852236"/>
              <a:ext cx="2181951" cy="496235"/>
              <a:chOff x="2963863" y="-2900121"/>
              <a:chExt cx="6540500" cy="1487488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CCD27D8A-FD26-4F8E-BD5F-76D572FF3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863" y="-2900121"/>
                <a:ext cx="1039813" cy="1427163"/>
              </a:xfrm>
              <a:custGeom>
                <a:avLst/>
                <a:gdLst>
                  <a:gd name="T0" fmla="*/ 175 w 350"/>
                  <a:gd name="T1" fmla="*/ 480 h 480"/>
                  <a:gd name="T2" fmla="*/ 18 w 350"/>
                  <a:gd name="T3" fmla="*/ 401 h 480"/>
                  <a:gd name="T4" fmla="*/ 23 w 350"/>
                  <a:gd name="T5" fmla="*/ 337 h 480"/>
                  <a:gd name="T6" fmla="*/ 81 w 350"/>
                  <a:gd name="T7" fmla="*/ 354 h 480"/>
                  <a:gd name="T8" fmla="*/ 211 w 350"/>
                  <a:gd name="T9" fmla="*/ 393 h 480"/>
                  <a:gd name="T10" fmla="*/ 256 w 350"/>
                  <a:gd name="T11" fmla="*/ 336 h 480"/>
                  <a:gd name="T12" fmla="*/ 209 w 350"/>
                  <a:gd name="T13" fmla="*/ 288 h 480"/>
                  <a:gd name="T14" fmla="*/ 103 w 350"/>
                  <a:gd name="T15" fmla="*/ 257 h 480"/>
                  <a:gd name="T16" fmla="*/ 17 w 350"/>
                  <a:gd name="T17" fmla="*/ 127 h 480"/>
                  <a:gd name="T18" fmla="*/ 139 w 350"/>
                  <a:gd name="T19" fmla="*/ 8 h 480"/>
                  <a:gd name="T20" fmla="*/ 293 w 350"/>
                  <a:gd name="T21" fmla="*/ 50 h 480"/>
                  <a:gd name="T22" fmla="*/ 314 w 350"/>
                  <a:gd name="T23" fmla="*/ 89 h 480"/>
                  <a:gd name="T24" fmla="*/ 294 w 350"/>
                  <a:gd name="T25" fmla="*/ 120 h 480"/>
                  <a:gd name="T26" fmla="*/ 252 w 350"/>
                  <a:gd name="T27" fmla="*/ 111 h 480"/>
                  <a:gd name="T28" fmla="*/ 140 w 350"/>
                  <a:gd name="T29" fmla="*/ 89 h 480"/>
                  <a:gd name="T30" fmla="*/ 97 w 350"/>
                  <a:gd name="T31" fmla="*/ 138 h 480"/>
                  <a:gd name="T32" fmla="*/ 138 w 350"/>
                  <a:gd name="T33" fmla="*/ 187 h 480"/>
                  <a:gd name="T34" fmla="*/ 230 w 350"/>
                  <a:gd name="T35" fmla="*/ 213 h 480"/>
                  <a:gd name="T36" fmla="*/ 331 w 350"/>
                  <a:gd name="T37" fmla="*/ 303 h 480"/>
                  <a:gd name="T38" fmla="*/ 216 w 350"/>
                  <a:gd name="T39" fmla="*/ 474 h 480"/>
                  <a:gd name="T40" fmla="*/ 175 w 350"/>
                  <a:gd name="T41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0" h="480">
                    <a:moveTo>
                      <a:pt x="175" y="480"/>
                    </a:moveTo>
                    <a:cubicBezTo>
                      <a:pt x="108" y="476"/>
                      <a:pt x="55" y="454"/>
                      <a:pt x="18" y="401"/>
                    </a:cubicBezTo>
                    <a:cubicBezTo>
                      <a:pt x="0" y="374"/>
                      <a:pt x="2" y="351"/>
                      <a:pt x="23" y="337"/>
                    </a:cubicBezTo>
                    <a:cubicBezTo>
                      <a:pt x="43" y="322"/>
                      <a:pt x="58" y="327"/>
                      <a:pt x="81" y="354"/>
                    </a:cubicBezTo>
                    <a:cubicBezTo>
                      <a:pt x="118" y="397"/>
                      <a:pt x="163" y="410"/>
                      <a:pt x="211" y="393"/>
                    </a:cubicBezTo>
                    <a:cubicBezTo>
                      <a:pt x="238" y="383"/>
                      <a:pt x="257" y="367"/>
                      <a:pt x="256" y="336"/>
                    </a:cubicBezTo>
                    <a:cubicBezTo>
                      <a:pt x="255" y="306"/>
                      <a:pt x="233" y="295"/>
                      <a:pt x="209" y="288"/>
                    </a:cubicBezTo>
                    <a:cubicBezTo>
                      <a:pt x="174" y="277"/>
                      <a:pt x="137" y="271"/>
                      <a:pt x="103" y="257"/>
                    </a:cubicBezTo>
                    <a:cubicBezTo>
                      <a:pt x="40" y="231"/>
                      <a:pt x="9" y="182"/>
                      <a:pt x="17" y="127"/>
                    </a:cubicBezTo>
                    <a:cubicBezTo>
                      <a:pt x="26" y="67"/>
                      <a:pt x="76" y="17"/>
                      <a:pt x="139" y="8"/>
                    </a:cubicBezTo>
                    <a:cubicBezTo>
                      <a:pt x="197" y="0"/>
                      <a:pt x="250" y="8"/>
                      <a:pt x="293" y="50"/>
                    </a:cubicBezTo>
                    <a:cubicBezTo>
                      <a:pt x="304" y="60"/>
                      <a:pt x="313" y="76"/>
                      <a:pt x="314" y="89"/>
                    </a:cubicBezTo>
                    <a:cubicBezTo>
                      <a:pt x="315" y="99"/>
                      <a:pt x="303" y="117"/>
                      <a:pt x="294" y="120"/>
                    </a:cubicBezTo>
                    <a:cubicBezTo>
                      <a:pt x="281" y="123"/>
                      <a:pt x="263" y="119"/>
                      <a:pt x="252" y="111"/>
                    </a:cubicBezTo>
                    <a:cubicBezTo>
                      <a:pt x="217" y="86"/>
                      <a:pt x="181" y="76"/>
                      <a:pt x="140" y="89"/>
                    </a:cubicBezTo>
                    <a:cubicBezTo>
                      <a:pt x="117" y="97"/>
                      <a:pt x="99" y="111"/>
                      <a:pt x="97" y="138"/>
                    </a:cubicBezTo>
                    <a:cubicBezTo>
                      <a:pt x="95" y="167"/>
                      <a:pt x="114" y="180"/>
                      <a:pt x="138" y="187"/>
                    </a:cubicBezTo>
                    <a:cubicBezTo>
                      <a:pt x="168" y="197"/>
                      <a:pt x="200" y="202"/>
                      <a:pt x="230" y="213"/>
                    </a:cubicBezTo>
                    <a:cubicBezTo>
                      <a:pt x="276" y="228"/>
                      <a:pt x="318" y="251"/>
                      <a:pt x="331" y="303"/>
                    </a:cubicBezTo>
                    <a:cubicBezTo>
                      <a:pt x="350" y="380"/>
                      <a:pt x="298" y="456"/>
                      <a:pt x="216" y="474"/>
                    </a:cubicBezTo>
                    <a:cubicBezTo>
                      <a:pt x="201" y="477"/>
                      <a:pt x="186" y="478"/>
                      <a:pt x="175" y="4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BD872155-E14D-4297-B6D5-E80FD21D59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0663" y="-2555633"/>
                <a:ext cx="1073150" cy="1136650"/>
              </a:xfrm>
              <a:custGeom>
                <a:avLst/>
                <a:gdLst>
                  <a:gd name="T0" fmla="*/ 100 w 361"/>
                  <a:gd name="T1" fmla="*/ 224 h 382"/>
                  <a:gd name="T2" fmla="*/ 232 w 361"/>
                  <a:gd name="T3" fmla="*/ 275 h 382"/>
                  <a:gd name="T4" fmla="*/ 289 w 361"/>
                  <a:gd name="T5" fmla="*/ 291 h 382"/>
                  <a:gd name="T6" fmla="*/ 266 w 361"/>
                  <a:gd name="T7" fmla="*/ 346 h 382"/>
                  <a:gd name="T8" fmla="*/ 256 w 361"/>
                  <a:gd name="T9" fmla="*/ 351 h 382"/>
                  <a:gd name="T10" fmla="*/ 38 w 361"/>
                  <a:gd name="T11" fmla="*/ 281 h 382"/>
                  <a:gd name="T12" fmla="*/ 48 w 361"/>
                  <a:gd name="T13" fmla="*/ 82 h 382"/>
                  <a:gd name="T14" fmla="*/ 241 w 361"/>
                  <a:gd name="T15" fmla="*/ 24 h 382"/>
                  <a:gd name="T16" fmla="*/ 361 w 361"/>
                  <a:gd name="T17" fmla="*/ 183 h 382"/>
                  <a:gd name="T18" fmla="*/ 318 w 361"/>
                  <a:gd name="T19" fmla="*/ 224 h 382"/>
                  <a:gd name="T20" fmla="*/ 211 w 361"/>
                  <a:gd name="T21" fmla="*/ 224 h 382"/>
                  <a:gd name="T22" fmla="*/ 100 w 361"/>
                  <a:gd name="T23" fmla="*/ 224 h 382"/>
                  <a:gd name="T24" fmla="*/ 102 w 361"/>
                  <a:gd name="T25" fmla="*/ 157 h 382"/>
                  <a:gd name="T26" fmla="*/ 276 w 361"/>
                  <a:gd name="T27" fmla="*/ 157 h 382"/>
                  <a:gd name="T28" fmla="*/ 182 w 361"/>
                  <a:gd name="T29" fmla="*/ 90 h 382"/>
                  <a:gd name="T30" fmla="*/ 102 w 361"/>
                  <a:gd name="T31" fmla="*/ 15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382">
                    <a:moveTo>
                      <a:pt x="100" y="224"/>
                    </a:moveTo>
                    <a:cubicBezTo>
                      <a:pt x="127" y="282"/>
                      <a:pt x="175" y="299"/>
                      <a:pt x="232" y="275"/>
                    </a:cubicBezTo>
                    <a:cubicBezTo>
                      <a:pt x="260" y="264"/>
                      <a:pt x="278" y="269"/>
                      <a:pt x="289" y="291"/>
                    </a:cubicBezTo>
                    <a:cubicBezTo>
                      <a:pt x="299" y="312"/>
                      <a:pt x="291" y="332"/>
                      <a:pt x="266" y="346"/>
                    </a:cubicBezTo>
                    <a:cubicBezTo>
                      <a:pt x="263" y="348"/>
                      <a:pt x="259" y="349"/>
                      <a:pt x="256" y="351"/>
                    </a:cubicBezTo>
                    <a:cubicBezTo>
                      <a:pt x="178" y="382"/>
                      <a:pt x="83" y="352"/>
                      <a:pt x="38" y="281"/>
                    </a:cubicBezTo>
                    <a:cubicBezTo>
                      <a:pt x="0" y="221"/>
                      <a:pt x="4" y="138"/>
                      <a:pt x="48" y="82"/>
                    </a:cubicBezTo>
                    <a:cubicBezTo>
                      <a:pt x="94" y="24"/>
                      <a:pt x="172" y="0"/>
                      <a:pt x="241" y="24"/>
                    </a:cubicBezTo>
                    <a:cubicBezTo>
                      <a:pt x="310" y="48"/>
                      <a:pt x="359" y="113"/>
                      <a:pt x="361" y="183"/>
                    </a:cubicBezTo>
                    <a:cubicBezTo>
                      <a:pt x="361" y="208"/>
                      <a:pt x="346" y="224"/>
                      <a:pt x="318" y="224"/>
                    </a:cubicBezTo>
                    <a:cubicBezTo>
                      <a:pt x="283" y="224"/>
                      <a:pt x="247" y="224"/>
                      <a:pt x="211" y="224"/>
                    </a:cubicBezTo>
                    <a:cubicBezTo>
                      <a:pt x="175" y="224"/>
                      <a:pt x="139" y="224"/>
                      <a:pt x="100" y="224"/>
                    </a:cubicBezTo>
                    <a:close/>
                    <a:moveTo>
                      <a:pt x="102" y="157"/>
                    </a:moveTo>
                    <a:cubicBezTo>
                      <a:pt x="160" y="157"/>
                      <a:pt x="218" y="157"/>
                      <a:pt x="276" y="157"/>
                    </a:cubicBezTo>
                    <a:cubicBezTo>
                      <a:pt x="263" y="113"/>
                      <a:pt x="226" y="88"/>
                      <a:pt x="182" y="90"/>
                    </a:cubicBezTo>
                    <a:cubicBezTo>
                      <a:pt x="141" y="93"/>
                      <a:pt x="108" y="120"/>
                      <a:pt x="102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C1A29CD5-BCEB-4924-8D37-F80205CAE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1213" y="-2552458"/>
                <a:ext cx="1073150" cy="1139825"/>
              </a:xfrm>
              <a:custGeom>
                <a:avLst/>
                <a:gdLst>
                  <a:gd name="T0" fmla="*/ 101 w 361"/>
                  <a:gd name="T1" fmla="*/ 223 h 383"/>
                  <a:gd name="T2" fmla="*/ 226 w 361"/>
                  <a:gd name="T3" fmla="*/ 277 h 383"/>
                  <a:gd name="T4" fmla="*/ 277 w 361"/>
                  <a:gd name="T5" fmla="*/ 277 h 383"/>
                  <a:gd name="T6" fmla="*/ 261 w 361"/>
                  <a:gd name="T7" fmla="*/ 347 h 383"/>
                  <a:gd name="T8" fmla="*/ 38 w 361"/>
                  <a:gd name="T9" fmla="*/ 280 h 383"/>
                  <a:gd name="T10" fmla="*/ 47 w 361"/>
                  <a:gd name="T11" fmla="*/ 81 h 383"/>
                  <a:gd name="T12" fmla="*/ 238 w 361"/>
                  <a:gd name="T13" fmla="*/ 22 h 383"/>
                  <a:gd name="T14" fmla="*/ 360 w 361"/>
                  <a:gd name="T15" fmla="*/ 182 h 383"/>
                  <a:gd name="T16" fmla="*/ 319 w 361"/>
                  <a:gd name="T17" fmla="*/ 223 h 383"/>
                  <a:gd name="T18" fmla="*/ 101 w 361"/>
                  <a:gd name="T19" fmla="*/ 223 h 383"/>
                  <a:gd name="T20" fmla="*/ 101 w 361"/>
                  <a:gd name="T21" fmla="*/ 157 h 383"/>
                  <a:gd name="T22" fmla="*/ 275 w 361"/>
                  <a:gd name="T23" fmla="*/ 157 h 383"/>
                  <a:gd name="T24" fmla="*/ 188 w 361"/>
                  <a:gd name="T25" fmla="*/ 89 h 383"/>
                  <a:gd name="T26" fmla="*/ 101 w 361"/>
                  <a:gd name="T27" fmla="*/ 15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383">
                    <a:moveTo>
                      <a:pt x="101" y="223"/>
                    </a:moveTo>
                    <a:cubicBezTo>
                      <a:pt x="125" y="279"/>
                      <a:pt x="174" y="297"/>
                      <a:pt x="226" y="277"/>
                    </a:cubicBezTo>
                    <a:cubicBezTo>
                      <a:pt x="242" y="272"/>
                      <a:pt x="264" y="270"/>
                      <a:pt x="277" y="277"/>
                    </a:cubicBezTo>
                    <a:cubicBezTo>
                      <a:pt x="305" y="294"/>
                      <a:pt x="296" y="330"/>
                      <a:pt x="261" y="347"/>
                    </a:cubicBezTo>
                    <a:cubicBezTo>
                      <a:pt x="185" y="383"/>
                      <a:pt x="85" y="353"/>
                      <a:pt x="38" y="280"/>
                    </a:cubicBezTo>
                    <a:cubicBezTo>
                      <a:pt x="0" y="220"/>
                      <a:pt x="4" y="137"/>
                      <a:pt x="47" y="81"/>
                    </a:cubicBezTo>
                    <a:cubicBezTo>
                      <a:pt x="92" y="24"/>
                      <a:pt x="169" y="0"/>
                      <a:pt x="238" y="22"/>
                    </a:cubicBezTo>
                    <a:cubicBezTo>
                      <a:pt x="307" y="43"/>
                      <a:pt x="359" y="111"/>
                      <a:pt x="360" y="182"/>
                    </a:cubicBezTo>
                    <a:cubicBezTo>
                      <a:pt x="361" y="207"/>
                      <a:pt x="346" y="223"/>
                      <a:pt x="319" y="223"/>
                    </a:cubicBezTo>
                    <a:cubicBezTo>
                      <a:pt x="247" y="223"/>
                      <a:pt x="175" y="223"/>
                      <a:pt x="101" y="223"/>
                    </a:cubicBezTo>
                    <a:close/>
                    <a:moveTo>
                      <a:pt x="101" y="157"/>
                    </a:moveTo>
                    <a:cubicBezTo>
                      <a:pt x="160" y="157"/>
                      <a:pt x="218" y="157"/>
                      <a:pt x="275" y="157"/>
                    </a:cubicBezTo>
                    <a:cubicBezTo>
                      <a:pt x="266" y="116"/>
                      <a:pt x="231" y="89"/>
                      <a:pt x="188" y="89"/>
                    </a:cubicBezTo>
                    <a:cubicBezTo>
                      <a:pt x="146" y="89"/>
                      <a:pt x="111" y="115"/>
                      <a:pt x="101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6FDF1130-5B9C-489B-AA82-B809FE4F5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6326" y="-2549283"/>
                <a:ext cx="939800" cy="1116013"/>
              </a:xfrm>
              <a:custGeom>
                <a:avLst/>
                <a:gdLst>
                  <a:gd name="T0" fmla="*/ 0 w 316"/>
                  <a:gd name="T1" fmla="*/ 185 h 375"/>
                  <a:gd name="T2" fmla="*/ 98 w 316"/>
                  <a:gd name="T3" fmla="*/ 31 h 375"/>
                  <a:gd name="T4" fmla="*/ 283 w 316"/>
                  <a:gd name="T5" fmla="*/ 50 h 375"/>
                  <a:gd name="T6" fmla="*/ 305 w 316"/>
                  <a:gd name="T7" fmla="*/ 104 h 375"/>
                  <a:gd name="T8" fmla="*/ 240 w 316"/>
                  <a:gd name="T9" fmla="*/ 121 h 375"/>
                  <a:gd name="T10" fmla="*/ 177 w 316"/>
                  <a:gd name="T11" fmla="*/ 95 h 375"/>
                  <a:gd name="T12" fmla="*/ 87 w 316"/>
                  <a:gd name="T13" fmla="*/ 154 h 375"/>
                  <a:gd name="T14" fmla="*/ 115 w 316"/>
                  <a:gd name="T15" fmla="*/ 259 h 375"/>
                  <a:gd name="T16" fmla="*/ 220 w 316"/>
                  <a:gd name="T17" fmla="*/ 267 h 375"/>
                  <a:gd name="T18" fmla="*/ 245 w 316"/>
                  <a:gd name="T19" fmla="*/ 251 h 375"/>
                  <a:gd name="T20" fmla="*/ 299 w 316"/>
                  <a:gd name="T21" fmla="*/ 257 h 375"/>
                  <a:gd name="T22" fmla="*/ 295 w 316"/>
                  <a:gd name="T23" fmla="*/ 312 h 375"/>
                  <a:gd name="T24" fmla="*/ 93 w 316"/>
                  <a:gd name="T25" fmla="*/ 340 h 375"/>
                  <a:gd name="T26" fmla="*/ 0 w 316"/>
                  <a:gd name="T27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6" h="375">
                    <a:moveTo>
                      <a:pt x="0" y="185"/>
                    </a:moveTo>
                    <a:cubicBezTo>
                      <a:pt x="2" y="116"/>
                      <a:pt x="34" y="62"/>
                      <a:pt x="98" y="31"/>
                    </a:cubicBezTo>
                    <a:cubicBezTo>
                      <a:pt x="162" y="0"/>
                      <a:pt x="225" y="6"/>
                      <a:pt x="283" y="50"/>
                    </a:cubicBezTo>
                    <a:cubicBezTo>
                      <a:pt x="301" y="63"/>
                      <a:pt x="315" y="80"/>
                      <a:pt x="305" y="104"/>
                    </a:cubicBezTo>
                    <a:cubicBezTo>
                      <a:pt x="295" y="131"/>
                      <a:pt x="268" y="136"/>
                      <a:pt x="240" y="121"/>
                    </a:cubicBezTo>
                    <a:cubicBezTo>
                      <a:pt x="220" y="110"/>
                      <a:pt x="199" y="97"/>
                      <a:pt x="177" y="95"/>
                    </a:cubicBezTo>
                    <a:cubicBezTo>
                      <a:pt x="136" y="90"/>
                      <a:pt x="103" y="115"/>
                      <a:pt x="87" y="154"/>
                    </a:cubicBezTo>
                    <a:cubicBezTo>
                      <a:pt x="73" y="191"/>
                      <a:pt x="84" y="232"/>
                      <a:pt x="115" y="259"/>
                    </a:cubicBezTo>
                    <a:cubicBezTo>
                      <a:pt x="145" y="284"/>
                      <a:pt x="185" y="287"/>
                      <a:pt x="220" y="267"/>
                    </a:cubicBezTo>
                    <a:cubicBezTo>
                      <a:pt x="229" y="262"/>
                      <a:pt x="236" y="256"/>
                      <a:pt x="245" y="251"/>
                    </a:cubicBezTo>
                    <a:cubicBezTo>
                      <a:pt x="264" y="238"/>
                      <a:pt x="284" y="239"/>
                      <a:pt x="299" y="257"/>
                    </a:cubicBezTo>
                    <a:cubicBezTo>
                      <a:pt x="316" y="276"/>
                      <a:pt x="310" y="295"/>
                      <a:pt x="295" y="312"/>
                    </a:cubicBezTo>
                    <a:cubicBezTo>
                      <a:pt x="251" y="362"/>
                      <a:pt x="160" y="375"/>
                      <a:pt x="93" y="340"/>
                    </a:cubicBezTo>
                    <a:cubicBezTo>
                      <a:pt x="32" y="308"/>
                      <a:pt x="1" y="256"/>
                      <a:pt x="0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7EB132E2-177C-45CB-8BCB-68D5E3EF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6" y="-2528646"/>
                <a:ext cx="938213" cy="1031875"/>
              </a:xfrm>
              <a:custGeom>
                <a:avLst/>
                <a:gdLst>
                  <a:gd name="T0" fmla="*/ 158 w 316"/>
                  <a:gd name="T1" fmla="*/ 216 h 347"/>
                  <a:gd name="T2" fmla="*/ 234 w 316"/>
                  <a:gd name="T3" fmla="*/ 35 h 347"/>
                  <a:gd name="T4" fmla="*/ 287 w 316"/>
                  <a:gd name="T5" fmla="*/ 10 h 347"/>
                  <a:gd name="T6" fmla="*/ 307 w 316"/>
                  <a:gd name="T7" fmla="*/ 61 h 347"/>
                  <a:gd name="T8" fmla="*/ 195 w 316"/>
                  <a:gd name="T9" fmla="*/ 322 h 347"/>
                  <a:gd name="T10" fmla="*/ 158 w 316"/>
                  <a:gd name="T11" fmla="*/ 347 h 347"/>
                  <a:gd name="T12" fmla="*/ 121 w 316"/>
                  <a:gd name="T13" fmla="*/ 321 h 347"/>
                  <a:gd name="T14" fmla="*/ 11 w 316"/>
                  <a:gd name="T15" fmla="*/ 66 h 347"/>
                  <a:gd name="T16" fmla="*/ 30 w 316"/>
                  <a:gd name="T17" fmla="*/ 10 h 347"/>
                  <a:gd name="T18" fmla="*/ 83 w 316"/>
                  <a:gd name="T19" fmla="*/ 36 h 347"/>
                  <a:gd name="T20" fmla="*/ 158 w 316"/>
                  <a:gd name="T21" fmla="*/ 21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347">
                    <a:moveTo>
                      <a:pt x="158" y="216"/>
                    </a:moveTo>
                    <a:cubicBezTo>
                      <a:pt x="185" y="150"/>
                      <a:pt x="209" y="92"/>
                      <a:pt x="234" y="35"/>
                    </a:cubicBezTo>
                    <a:cubicBezTo>
                      <a:pt x="246" y="8"/>
                      <a:pt x="266" y="0"/>
                      <a:pt x="287" y="10"/>
                    </a:cubicBezTo>
                    <a:cubicBezTo>
                      <a:pt x="308" y="21"/>
                      <a:pt x="316" y="39"/>
                      <a:pt x="307" y="61"/>
                    </a:cubicBezTo>
                    <a:cubicBezTo>
                      <a:pt x="270" y="149"/>
                      <a:pt x="234" y="236"/>
                      <a:pt x="195" y="322"/>
                    </a:cubicBezTo>
                    <a:cubicBezTo>
                      <a:pt x="189" y="334"/>
                      <a:pt x="170" y="347"/>
                      <a:pt x="158" y="347"/>
                    </a:cubicBezTo>
                    <a:cubicBezTo>
                      <a:pt x="145" y="347"/>
                      <a:pt x="126" y="334"/>
                      <a:pt x="121" y="321"/>
                    </a:cubicBezTo>
                    <a:cubicBezTo>
                      <a:pt x="82" y="237"/>
                      <a:pt x="46" y="151"/>
                      <a:pt x="11" y="66"/>
                    </a:cubicBezTo>
                    <a:cubicBezTo>
                      <a:pt x="0" y="40"/>
                      <a:pt x="8" y="19"/>
                      <a:pt x="30" y="10"/>
                    </a:cubicBezTo>
                    <a:cubicBezTo>
                      <a:pt x="51" y="1"/>
                      <a:pt x="72" y="10"/>
                      <a:pt x="83" y="36"/>
                    </a:cubicBezTo>
                    <a:cubicBezTo>
                      <a:pt x="107" y="94"/>
                      <a:pt x="131" y="152"/>
                      <a:pt x="158" y="2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4B7EF2F8-EA7C-4E87-BC16-F6BFB8753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-2515946"/>
                <a:ext cx="674688" cy="1025525"/>
              </a:xfrm>
              <a:custGeom>
                <a:avLst/>
                <a:gdLst>
                  <a:gd name="T0" fmla="*/ 0 w 227"/>
                  <a:gd name="T1" fmla="*/ 241 h 345"/>
                  <a:gd name="T2" fmla="*/ 5 w 227"/>
                  <a:gd name="T3" fmla="*/ 160 h 345"/>
                  <a:gd name="T4" fmla="*/ 175 w 227"/>
                  <a:gd name="T5" fmla="*/ 2 h 345"/>
                  <a:gd name="T6" fmla="*/ 226 w 227"/>
                  <a:gd name="T7" fmla="*/ 38 h 345"/>
                  <a:gd name="T8" fmla="*/ 184 w 227"/>
                  <a:gd name="T9" fmla="*/ 81 h 345"/>
                  <a:gd name="T10" fmla="*/ 81 w 227"/>
                  <a:gd name="T11" fmla="*/ 203 h 345"/>
                  <a:gd name="T12" fmla="*/ 81 w 227"/>
                  <a:gd name="T13" fmla="*/ 302 h 345"/>
                  <a:gd name="T14" fmla="*/ 44 w 227"/>
                  <a:gd name="T15" fmla="*/ 345 h 345"/>
                  <a:gd name="T16" fmla="*/ 2 w 227"/>
                  <a:gd name="T17" fmla="*/ 302 h 345"/>
                  <a:gd name="T18" fmla="*/ 2 w 227"/>
                  <a:gd name="T19" fmla="*/ 241 h 345"/>
                  <a:gd name="T20" fmla="*/ 0 w 227"/>
                  <a:gd name="T21" fmla="*/ 24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345">
                    <a:moveTo>
                      <a:pt x="0" y="241"/>
                    </a:moveTo>
                    <a:cubicBezTo>
                      <a:pt x="2" y="214"/>
                      <a:pt x="2" y="187"/>
                      <a:pt x="5" y="160"/>
                    </a:cubicBezTo>
                    <a:cubicBezTo>
                      <a:pt x="15" y="74"/>
                      <a:pt x="89" y="5"/>
                      <a:pt x="175" y="2"/>
                    </a:cubicBezTo>
                    <a:cubicBezTo>
                      <a:pt x="204" y="0"/>
                      <a:pt x="224" y="15"/>
                      <a:pt x="226" y="38"/>
                    </a:cubicBezTo>
                    <a:cubicBezTo>
                      <a:pt x="227" y="60"/>
                      <a:pt x="212" y="76"/>
                      <a:pt x="184" y="81"/>
                    </a:cubicBezTo>
                    <a:cubicBezTo>
                      <a:pt x="110" y="94"/>
                      <a:pt x="81" y="128"/>
                      <a:pt x="81" y="203"/>
                    </a:cubicBezTo>
                    <a:cubicBezTo>
                      <a:pt x="81" y="236"/>
                      <a:pt x="81" y="269"/>
                      <a:pt x="81" y="302"/>
                    </a:cubicBezTo>
                    <a:cubicBezTo>
                      <a:pt x="80" y="327"/>
                      <a:pt x="65" y="345"/>
                      <a:pt x="44" y="345"/>
                    </a:cubicBezTo>
                    <a:cubicBezTo>
                      <a:pt x="20" y="345"/>
                      <a:pt x="3" y="329"/>
                      <a:pt x="2" y="302"/>
                    </a:cubicBezTo>
                    <a:cubicBezTo>
                      <a:pt x="1" y="282"/>
                      <a:pt x="2" y="262"/>
                      <a:pt x="2" y="241"/>
                    </a:cubicBezTo>
                    <a:cubicBezTo>
                      <a:pt x="1" y="241"/>
                      <a:pt x="1" y="241"/>
                      <a:pt x="0" y="2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A5364FE0-9BD8-4B4B-8E2E-D966DD600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-2512771"/>
                <a:ext cx="241300" cy="1035050"/>
              </a:xfrm>
              <a:custGeom>
                <a:avLst/>
                <a:gdLst>
                  <a:gd name="T0" fmla="*/ 81 w 81"/>
                  <a:gd name="T1" fmla="*/ 176 h 348"/>
                  <a:gd name="T2" fmla="*/ 81 w 81"/>
                  <a:gd name="T3" fmla="*/ 301 h 348"/>
                  <a:gd name="T4" fmla="*/ 43 w 81"/>
                  <a:gd name="T5" fmla="*/ 347 h 348"/>
                  <a:gd name="T6" fmla="*/ 1 w 81"/>
                  <a:gd name="T7" fmla="*/ 302 h 348"/>
                  <a:gd name="T8" fmla="*/ 1 w 81"/>
                  <a:gd name="T9" fmla="*/ 46 h 348"/>
                  <a:gd name="T10" fmla="*/ 40 w 81"/>
                  <a:gd name="T11" fmla="*/ 1 h 348"/>
                  <a:gd name="T12" fmla="*/ 81 w 81"/>
                  <a:gd name="T13" fmla="*/ 48 h 348"/>
                  <a:gd name="T14" fmla="*/ 81 w 81"/>
                  <a:gd name="T15" fmla="*/ 17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48">
                    <a:moveTo>
                      <a:pt x="81" y="176"/>
                    </a:moveTo>
                    <a:cubicBezTo>
                      <a:pt x="81" y="217"/>
                      <a:pt x="81" y="259"/>
                      <a:pt x="81" y="301"/>
                    </a:cubicBezTo>
                    <a:cubicBezTo>
                      <a:pt x="81" y="329"/>
                      <a:pt x="66" y="346"/>
                      <a:pt x="43" y="347"/>
                    </a:cubicBezTo>
                    <a:cubicBezTo>
                      <a:pt x="18" y="348"/>
                      <a:pt x="1" y="331"/>
                      <a:pt x="1" y="302"/>
                    </a:cubicBezTo>
                    <a:cubicBezTo>
                      <a:pt x="0" y="217"/>
                      <a:pt x="0" y="131"/>
                      <a:pt x="1" y="46"/>
                    </a:cubicBezTo>
                    <a:cubicBezTo>
                      <a:pt x="1" y="20"/>
                      <a:pt x="18" y="2"/>
                      <a:pt x="40" y="1"/>
                    </a:cubicBezTo>
                    <a:cubicBezTo>
                      <a:pt x="63" y="0"/>
                      <a:pt x="80" y="19"/>
                      <a:pt x="81" y="48"/>
                    </a:cubicBezTo>
                    <a:cubicBezTo>
                      <a:pt x="81" y="90"/>
                      <a:pt x="81" y="133"/>
                      <a:pt x="81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C23CB5A8-C89F-4CD5-8A1D-700E1C067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9451" y="-2876308"/>
                <a:ext cx="255588" cy="258763"/>
              </a:xfrm>
              <a:custGeom>
                <a:avLst/>
                <a:gdLst>
                  <a:gd name="T0" fmla="*/ 41 w 86"/>
                  <a:gd name="T1" fmla="*/ 1 h 87"/>
                  <a:gd name="T2" fmla="*/ 85 w 86"/>
                  <a:gd name="T3" fmla="*/ 43 h 87"/>
                  <a:gd name="T4" fmla="*/ 42 w 86"/>
                  <a:gd name="T5" fmla="*/ 87 h 87"/>
                  <a:gd name="T6" fmla="*/ 0 w 86"/>
                  <a:gd name="T7" fmla="*/ 44 h 87"/>
                  <a:gd name="T8" fmla="*/ 41 w 86"/>
                  <a:gd name="T9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7">
                    <a:moveTo>
                      <a:pt x="41" y="1"/>
                    </a:moveTo>
                    <a:cubicBezTo>
                      <a:pt x="63" y="0"/>
                      <a:pt x="85" y="21"/>
                      <a:pt x="85" y="43"/>
                    </a:cubicBezTo>
                    <a:cubicBezTo>
                      <a:pt x="86" y="68"/>
                      <a:pt x="67" y="87"/>
                      <a:pt x="42" y="87"/>
                    </a:cubicBezTo>
                    <a:cubicBezTo>
                      <a:pt x="18" y="87"/>
                      <a:pt x="0" y="68"/>
                      <a:pt x="0" y="44"/>
                    </a:cubicBezTo>
                    <a:cubicBezTo>
                      <a:pt x="0" y="22"/>
                      <a:pt x="19" y="1"/>
                      <a:pt x="4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Группа 6">
              <a:extLst>
                <a:ext uri="{FF2B5EF4-FFF2-40B4-BE49-F238E27FC236}">
                  <a16:creationId xmlns:a16="http://schemas.microsoft.com/office/drawing/2014/main" id="{C2AB7384-666D-4B28-B0F5-8118387129AE}"/>
                </a:ext>
              </a:extLst>
            </p:cNvPr>
            <p:cNvGrpSpPr/>
            <p:nvPr/>
          </p:nvGrpSpPr>
          <p:grpSpPr>
            <a:xfrm>
              <a:off x="4095364" y="-1265853"/>
              <a:ext cx="1055492" cy="1175711"/>
              <a:chOff x="-468312" y="-4139958"/>
              <a:chExt cx="3163888" cy="3524250"/>
            </a:xfrm>
            <a:grpFill/>
          </p:grpSpPr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0F0D31E2-1A7C-4D73-A268-654E59568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3" y="-3387483"/>
                <a:ext cx="684213" cy="1941513"/>
              </a:xfrm>
              <a:custGeom>
                <a:avLst/>
                <a:gdLst>
                  <a:gd name="T0" fmla="*/ 185 w 230"/>
                  <a:gd name="T1" fmla="*/ 653 h 653"/>
                  <a:gd name="T2" fmla="*/ 44 w 230"/>
                  <a:gd name="T3" fmla="*/ 653 h 653"/>
                  <a:gd name="T4" fmla="*/ 0 w 230"/>
                  <a:gd name="T5" fmla="*/ 608 h 653"/>
                  <a:gd name="T6" fmla="*/ 0 w 230"/>
                  <a:gd name="T7" fmla="*/ 45 h 653"/>
                  <a:gd name="T8" fmla="*/ 44 w 230"/>
                  <a:gd name="T9" fmla="*/ 0 h 653"/>
                  <a:gd name="T10" fmla="*/ 185 w 230"/>
                  <a:gd name="T11" fmla="*/ 0 h 653"/>
                  <a:gd name="T12" fmla="*/ 230 w 230"/>
                  <a:gd name="T13" fmla="*/ 45 h 653"/>
                  <a:gd name="T14" fmla="*/ 230 w 230"/>
                  <a:gd name="T15" fmla="*/ 608 h 653"/>
                  <a:gd name="T16" fmla="*/ 185 w 230"/>
                  <a:gd name="T17" fmla="*/ 65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653">
                    <a:moveTo>
                      <a:pt x="185" y="653"/>
                    </a:moveTo>
                    <a:cubicBezTo>
                      <a:pt x="44" y="653"/>
                      <a:pt x="44" y="653"/>
                      <a:pt x="44" y="653"/>
                    </a:cubicBezTo>
                    <a:cubicBezTo>
                      <a:pt x="19" y="653"/>
                      <a:pt x="0" y="633"/>
                      <a:pt x="0" y="60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19" y="0"/>
                      <a:pt x="44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210" y="0"/>
                      <a:pt x="230" y="20"/>
                      <a:pt x="230" y="45"/>
                    </a:cubicBezTo>
                    <a:cubicBezTo>
                      <a:pt x="230" y="608"/>
                      <a:pt x="230" y="608"/>
                      <a:pt x="230" y="608"/>
                    </a:cubicBezTo>
                    <a:cubicBezTo>
                      <a:pt x="230" y="633"/>
                      <a:pt x="210" y="653"/>
                      <a:pt x="185" y="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837A0F82-F27F-4E88-AF1E-8FFA6EECE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8312" y="-2528646"/>
                <a:ext cx="685800" cy="1082675"/>
              </a:xfrm>
              <a:custGeom>
                <a:avLst/>
                <a:gdLst>
                  <a:gd name="T0" fmla="*/ 186 w 231"/>
                  <a:gd name="T1" fmla="*/ 364 h 364"/>
                  <a:gd name="T2" fmla="*/ 45 w 231"/>
                  <a:gd name="T3" fmla="*/ 364 h 364"/>
                  <a:gd name="T4" fmla="*/ 0 w 231"/>
                  <a:gd name="T5" fmla="*/ 319 h 364"/>
                  <a:gd name="T6" fmla="*/ 0 w 231"/>
                  <a:gd name="T7" fmla="*/ 44 h 364"/>
                  <a:gd name="T8" fmla="*/ 45 w 231"/>
                  <a:gd name="T9" fmla="*/ 0 h 364"/>
                  <a:gd name="T10" fmla="*/ 186 w 231"/>
                  <a:gd name="T11" fmla="*/ 0 h 364"/>
                  <a:gd name="T12" fmla="*/ 231 w 231"/>
                  <a:gd name="T13" fmla="*/ 44 h 364"/>
                  <a:gd name="T14" fmla="*/ 231 w 231"/>
                  <a:gd name="T15" fmla="*/ 319 h 364"/>
                  <a:gd name="T16" fmla="*/ 186 w 231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64">
                    <a:moveTo>
                      <a:pt x="186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20" y="364"/>
                      <a:pt x="0" y="344"/>
                      <a:pt x="0" y="31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1" y="19"/>
                      <a:pt x="231" y="44"/>
                    </a:cubicBezTo>
                    <a:cubicBezTo>
                      <a:pt x="231" y="319"/>
                      <a:pt x="231" y="319"/>
                      <a:pt x="231" y="319"/>
                    </a:cubicBezTo>
                    <a:cubicBezTo>
                      <a:pt x="231" y="344"/>
                      <a:pt x="211" y="364"/>
                      <a:pt x="186" y="3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28A06677-7ECD-41D2-83A7-57E36435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0" y="-4139958"/>
                <a:ext cx="682626" cy="3524250"/>
              </a:xfrm>
              <a:custGeom>
                <a:avLst/>
                <a:gdLst>
                  <a:gd name="T0" fmla="*/ 186 w 230"/>
                  <a:gd name="T1" fmla="*/ 1185 h 1185"/>
                  <a:gd name="T2" fmla="*/ 44 w 230"/>
                  <a:gd name="T3" fmla="*/ 1185 h 1185"/>
                  <a:gd name="T4" fmla="*/ 0 w 230"/>
                  <a:gd name="T5" fmla="*/ 1141 h 1185"/>
                  <a:gd name="T6" fmla="*/ 0 w 230"/>
                  <a:gd name="T7" fmla="*/ 47 h 1185"/>
                  <a:gd name="T8" fmla="*/ 47 w 230"/>
                  <a:gd name="T9" fmla="*/ 0 h 1185"/>
                  <a:gd name="T10" fmla="*/ 183 w 230"/>
                  <a:gd name="T11" fmla="*/ 0 h 1185"/>
                  <a:gd name="T12" fmla="*/ 230 w 230"/>
                  <a:gd name="T13" fmla="*/ 47 h 1185"/>
                  <a:gd name="T14" fmla="*/ 230 w 230"/>
                  <a:gd name="T15" fmla="*/ 1141 h 1185"/>
                  <a:gd name="T16" fmla="*/ 186 w 230"/>
                  <a:gd name="T1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185">
                    <a:moveTo>
                      <a:pt x="186" y="1185"/>
                    </a:moveTo>
                    <a:cubicBezTo>
                      <a:pt x="44" y="1185"/>
                      <a:pt x="44" y="1185"/>
                      <a:pt x="44" y="1185"/>
                    </a:cubicBezTo>
                    <a:cubicBezTo>
                      <a:pt x="20" y="1185"/>
                      <a:pt x="0" y="1166"/>
                      <a:pt x="0" y="11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209" y="0"/>
                      <a:pt x="230" y="21"/>
                      <a:pt x="230" y="47"/>
                    </a:cubicBezTo>
                    <a:cubicBezTo>
                      <a:pt x="230" y="1141"/>
                      <a:pt x="230" y="1141"/>
                      <a:pt x="230" y="1141"/>
                    </a:cubicBezTo>
                    <a:cubicBezTo>
                      <a:pt x="230" y="1166"/>
                      <a:pt x="210" y="1185"/>
                      <a:pt x="186" y="1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6AE4FF99-917D-4CF2-9E26-D3B3E6455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951" y="-2133358"/>
                <a:ext cx="682625" cy="687388"/>
              </a:xfrm>
              <a:custGeom>
                <a:avLst/>
                <a:gdLst>
                  <a:gd name="T0" fmla="*/ 186 w 230"/>
                  <a:gd name="T1" fmla="*/ 231 h 231"/>
                  <a:gd name="T2" fmla="*/ 45 w 230"/>
                  <a:gd name="T3" fmla="*/ 231 h 231"/>
                  <a:gd name="T4" fmla="*/ 0 w 230"/>
                  <a:gd name="T5" fmla="*/ 186 h 231"/>
                  <a:gd name="T6" fmla="*/ 0 w 230"/>
                  <a:gd name="T7" fmla="*/ 45 h 231"/>
                  <a:gd name="T8" fmla="*/ 45 w 230"/>
                  <a:gd name="T9" fmla="*/ 0 h 231"/>
                  <a:gd name="T10" fmla="*/ 186 w 230"/>
                  <a:gd name="T11" fmla="*/ 0 h 231"/>
                  <a:gd name="T12" fmla="*/ 230 w 230"/>
                  <a:gd name="T13" fmla="*/ 45 h 231"/>
                  <a:gd name="T14" fmla="*/ 230 w 230"/>
                  <a:gd name="T15" fmla="*/ 186 h 231"/>
                  <a:gd name="T16" fmla="*/ 186 w 230"/>
                  <a:gd name="T17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86" y="231"/>
                    </a:moveTo>
                    <a:cubicBezTo>
                      <a:pt x="45" y="231"/>
                      <a:pt x="45" y="231"/>
                      <a:pt x="45" y="231"/>
                    </a:cubicBezTo>
                    <a:cubicBezTo>
                      <a:pt x="20" y="231"/>
                      <a:pt x="0" y="211"/>
                      <a:pt x="0" y="18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0" y="20"/>
                      <a:pt x="230" y="45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11"/>
                      <a:pt x="211" y="231"/>
                      <a:pt x="186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F0489798-C8B3-44AB-B65E-65035D1A92D8}"/>
              </a:ext>
            </a:extLst>
          </p:cNvPr>
          <p:cNvSpPr/>
          <p:nvPr/>
        </p:nvSpPr>
        <p:spPr>
          <a:xfrm>
            <a:off x="5399010" y="0"/>
            <a:ext cx="312517" cy="6858000"/>
          </a:xfrm>
          <a:prstGeom prst="rect">
            <a:avLst/>
          </a:prstGeom>
          <a:solidFill>
            <a:srgbClr val="00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556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14110</TotalTime>
  <Words>592</Words>
  <Application>Microsoft Office PowerPoint</Application>
  <PresentationFormat>Широкоэкранный</PresentationFormat>
  <Paragraphs>112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Soban Yuliia</dc:creator>
  <cp:lastModifiedBy>BIRMAGANBETOVA, Dinara</cp:lastModifiedBy>
  <cp:revision>330</cp:revision>
  <dcterms:created xsi:type="dcterms:W3CDTF">2022-08-18T07:58:15Z</dcterms:created>
  <dcterms:modified xsi:type="dcterms:W3CDTF">2023-05-22T09:06:49Z</dcterms:modified>
</cp:coreProperties>
</file>